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sldIdLst>
    <p:sldId id="256" r:id="rId2"/>
    <p:sldId id="272" r:id="rId3"/>
    <p:sldId id="257" r:id="rId4"/>
    <p:sldId id="262" r:id="rId5"/>
    <p:sldId id="259" r:id="rId6"/>
    <p:sldId id="264" r:id="rId7"/>
    <p:sldId id="265" r:id="rId8"/>
    <p:sldId id="270" r:id="rId9"/>
    <p:sldId id="266" r:id="rId10"/>
    <p:sldId id="260" r:id="rId11"/>
    <p:sldId id="267" r:id="rId12"/>
    <p:sldId id="261" r:id="rId13"/>
    <p:sldId id="263" r:id="rId14"/>
    <p:sldId id="269" r:id="rId15"/>
    <p:sldId id="271" r:id="rId16"/>
    <p:sldId id="273" r:id="rId17"/>
    <p:sldId id="26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7-20T18:54:43.102"/>
    </inkml:context>
    <inkml:brush xml:id="br0">
      <inkml:brushProperty name="width" value="0.35" units="cm"/>
      <inkml:brushProperty name="height" value="0.35" units="cm"/>
      <inkml:brushProperty name="ignorePressure" value="1"/>
    </inkml:brush>
  </inkml:definitions>
  <inkml:trace contextRef="#ctx0" brushRef="#br0">1 71,'1566'0,"-1539"-2,0-1,0-1,-1-2,48-15,39-8,-83 24</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7-20T18:54:45.778"/>
    </inkml:context>
    <inkml:brush xml:id="br0">
      <inkml:brushProperty name="width" value="0.35" units="cm"/>
      <inkml:brushProperty name="height" value="0.35" units="cm"/>
      <inkml:brushProperty name="ignorePressure" value="1"/>
    </inkml:brush>
  </inkml:definitions>
  <inkml:trace contextRef="#ctx0" brushRef="#br0">1 0,'10'2,"0"0,0 0,0 1,0 1,0-1,-1 1,17 10,7 3,350 136,-261-93,-79-37,-37-20,-1 0,1 0,-1 1,1 0,-1 0,0 0,-1 0,1 1,-1 0,6 8,-9-11,1 1,-1 0,0 0,0 0,0 0,0 1,-1-1,1 0,-1 0,1 0,-1 1,0-1,-1 0,1 0,-1 0,1 1,-1-1,0 0,0 0,0 0,0 0,-3 4,-18 28,-1-1,-1-1,-2-1,-1-2,-39 34,-13 17,-28 20,70-70,3 2,-33 38,31-26,18-28</inkml:trace>
</inkml:ink>
</file>

<file path=ppt/media/image1.jpeg>
</file>

<file path=ppt/media/image10.jpg>
</file>

<file path=ppt/media/image11.jpg>
</file>

<file path=ppt/media/image12.png>
</file>

<file path=ppt/media/image13.png>
</file>

<file path=ppt/media/image14.png>
</file>

<file path=ppt/media/image15.png>
</file>

<file path=ppt/media/image2.jpg>
</file>

<file path=ppt/media/image3.jpg>
</file>

<file path=ppt/media/image4.jpg>
</file>

<file path=ppt/media/image5.jpg>
</file>

<file path=ppt/media/image6.jpg>
</file>

<file path=ppt/media/image7.jpg>
</file>

<file path=ppt/media/image8.jp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BC00EE3-83D6-4F68-8814-B092C4116BDA}" type="datetimeFigureOut">
              <a:rPr lang="en-US" smtClean="0"/>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16496734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BC00EE3-83D6-4F68-8814-B092C4116BDA}" type="datetimeFigureOut">
              <a:rPr lang="en-US" smtClean="0"/>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3514455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BC00EE3-83D6-4F68-8814-B092C4116BDA}" type="datetimeFigureOut">
              <a:rPr lang="en-US" smtClean="0"/>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901818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BC00EE3-83D6-4F68-8814-B092C4116BDA}" type="datetimeFigureOut">
              <a:rPr lang="en-US" smtClean="0"/>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80DBE7-219D-4E69-BF2E-699CCEFC0C02}"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821658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BC00EE3-83D6-4F68-8814-B092C4116BDA}" type="datetimeFigureOut">
              <a:rPr lang="en-US" smtClean="0"/>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8053161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BC00EE3-83D6-4F68-8814-B092C4116BDA}" type="datetimeFigureOut">
              <a:rPr lang="en-US" smtClean="0"/>
              <a:t>11/11/2020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29075454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BC00EE3-83D6-4F68-8814-B092C4116BDA}" type="datetimeFigureOut">
              <a:rPr lang="en-US" smtClean="0"/>
              <a:t>11/11/2020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34433259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C00EE3-83D6-4F68-8814-B092C4116BDA}" type="datetimeFigureOut">
              <a:rPr lang="en-US" smtClean="0"/>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12389189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C00EE3-83D6-4F68-8814-B092C4116BDA}" type="datetimeFigureOut">
              <a:rPr lang="en-US" smtClean="0"/>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2782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C00EE3-83D6-4F68-8814-B092C4116BDA}" type="datetimeFigureOut">
              <a:rPr lang="en-US" smtClean="0"/>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12628069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C00EE3-83D6-4F68-8814-B092C4116BDA}" type="datetimeFigureOut">
              <a:rPr lang="en-US" smtClean="0"/>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156499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BC00EE3-83D6-4F68-8814-B092C4116BDA}" type="datetimeFigureOut">
              <a:rPr lang="en-US" smtClean="0"/>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417197526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BC00EE3-83D6-4F68-8814-B092C4116BDA}" type="datetimeFigureOut">
              <a:rPr lang="en-US" smtClean="0"/>
              <a:t>11/11/2020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1773144472"/>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BC00EE3-83D6-4F68-8814-B092C4116BDA}" type="datetimeFigureOut">
              <a:rPr lang="en-US" smtClean="0"/>
              <a:t>11/11/2020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3559969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C00EE3-83D6-4F68-8814-B092C4116BDA}" type="datetimeFigureOut">
              <a:rPr lang="en-US" smtClean="0"/>
              <a:t>11/11/2020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2965542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BC00EE3-83D6-4F68-8814-B092C4116BDA}" type="datetimeFigureOut">
              <a:rPr lang="en-US" smtClean="0"/>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1896467371"/>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BC00EE3-83D6-4F68-8814-B092C4116BDA}" type="datetimeFigureOut">
              <a:rPr lang="en-US" smtClean="0"/>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80DBE7-219D-4E69-BF2E-699CCEFC0C02}" type="slidenum">
              <a:rPr lang="en-US" smtClean="0"/>
              <a:t>‹#›</a:t>
            </a:fld>
            <a:endParaRPr lang="en-US"/>
          </a:p>
        </p:txBody>
      </p:sp>
    </p:spTree>
    <p:extLst>
      <p:ext uri="{BB962C8B-B14F-4D97-AF65-F5344CB8AC3E}">
        <p14:creationId xmlns:p14="http://schemas.microsoft.com/office/powerpoint/2010/main" val="721788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CBC00EE3-83D6-4F68-8814-B092C4116BDA}" type="datetimeFigureOut">
              <a:rPr lang="en-US" smtClean="0"/>
              <a:t>11/11/2020</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7E80DBE7-219D-4E69-BF2E-699CCEFC0C02}" type="slidenum">
              <a:rPr lang="en-US" smtClean="0"/>
              <a:t>‹#›</a:t>
            </a:fld>
            <a:endParaRPr lang="en-US"/>
          </a:p>
        </p:txBody>
      </p:sp>
    </p:spTree>
    <p:extLst>
      <p:ext uri="{BB962C8B-B14F-4D97-AF65-F5344CB8AC3E}">
        <p14:creationId xmlns:p14="http://schemas.microsoft.com/office/powerpoint/2010/main" val="2151011183"/>
      </p:ext>
    </p:extLst>
  </p:cSld>
  <p:clrMap bg1="dk1" tx1="lt1" bg2="dk2" tx2="lt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hyperlink" Target="https://www.quividi.com/"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8" Type="http://schemas.openxmlformats.org/officeDocument/2006/relationships/customXml" Target="../ink/ink1.xml"/><Relationship Id="rId3" Type="http://schemas.microsoft.com/office/2007/relationships/media" Target="../media/media2.mp4"/><Relationship Id="rId7" Type="http://schemas.openxmlformats.org/officeDocument/2006/relationships/image" Target="../media/image1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2.png"/><Relationship Id="rId11" Type="http://schemas.openxmlformats.org/officeDocument/2006/relationships/image" Target="../media/image15.png"/><Relationship Id="rId5" Type="http://schemas.openxmlformats.org/officeDocument/2006/relationships/slideLayout" Target="../slideLayouts/slideLayout4.xml"/><Relationship Id="rId10" Type="http://schemas.openxmlformats.org/officeDocument/2006/relationships/customXml" Target="../ink/ink2.xml"/><Relationship Id="rId4" Type="http://schemas.openxmlformats.org/officeDocument/2006/relationships/video" Target="../media/media2.mp4"/><Relationship Id="rId9"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ata-flair.training/blogs/nlp-natural-language-processing/" TargetMode="External"/><Relationship Id="rId2" Type="http://schemas.openxmlformats.org/officeDocument/2006/relationships/hyperlink" Target="https://data-flair.training/blogs/convolutional-neural-networks/" TargetMode="External"/><Relationship Id="rId1" Type="http://schemas.openxmlformats.org/officeDocument/2006/relationships/slideLayout" Target="../slideLayouts/slideLayout1.xml"/><Relationship Id="rId5" Type="http://schemas.openxmlformats.org/officeDocument/2006/relationships/image" Target="../media/image5.jp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hyperlink" Target="https://data-flair.training/blogs/nlp-natural-language-processing/" TargetMode="External"/><Relationship Id="rId2" Type="http://schemas.openxmlformats.org/officeDocument/2006/relationships/hyperlink" Target="https://data-flair.training/blogs/convolutional-neural-networks/" TargetMode="External"/><Relationship Id="rId1" Type="http://schemas.openxmlformats.org/officeDocument/2006/relationships/slideLayout" Target="../slideLayouts/slideLayout3.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hyperlink" Target="https://www.infoworld.com/article/3263764/database/what-is-a-graph-database-a-better-way-to-store-connected-data.html" TargetMode="Externa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AACBE-0A2E-4512-BECD-1C2E195EEEA4}"/>
              </a:ext>
            </a:extLst>
          </p:cNvPr>
          <p:cNvSpPr>
            <a:spLocks noGrp="1"/>
          </p:cNvSpPr>
          <p:nvPr>
            <p:ph type="ctrTitle"/>
          </p:nvPr>
        </p:nvSpPr>
        <p:spPr>
          <a:xfrm>
            <a:off x="1899474" y="1260404"/>
            <a:ext cx="8825948" cy="1655762"/>
          </a:xfrm>
        </p:spPr>
        <p:txBody>
          <a:bodyPr>
            <a:normAutofit fontScale="90000"/>
          </a:bodyPr>
          <a:lstStyle/>
          <a:p>
            <a:br>
              <a:rPr lang="en-US" sz="2000" dirty="0"/>
            </a:br>
            <a:br>
              <a:rPr lang="en-US" sz="2000" dirty="0"/>
            </a:br>
            <a:br>
              <a:rPr lang="en-US" sz="2000" dirty="0"/>
            </a:br>
            <a:r>
              <a:rPr lang="en-US" sz="2000" dirty="0"/>
              <a:t>Gayatri vidya parishad college of engineering(a)</a:t>
            </a:r>
            <a:br>
              <a:rPr lang="en-US" sz="2000" dirty="0"/>
            </a:br>
            <a:r>
              <a:rPr lang="en-US" sz="2000" dirty="0"/>
              <a:t>Department of computer science engineering</a:t>
            </a:r>
            <a:br>
              <a:rPr lang="en-US" dirty="0"/>
            </a:br>
            <a:br>
              <a:rPr lang="en-US" dirty="0"/>
            </a:br>
            <a:r>
              <a:rPr lang="en-US" sz="4000" dirty="0"/>
              <a:t>Gender and age classification using machine learning</a:t>
            </a:r>
          </a:p>
        </p:txBody>
      </p:sp>
      <p:sp>
        <p:nvSpPr>
          <p:cNvPr id="3" name="Subtitle 2">
            <a:extLst>
              <a:ext uri="{FF2B5EF4-FFF2-40B4-BE49-F238E27FC236}">
                <a16:creationId xmlns:a16="http://schemas.microsoft.com/office/drawing/2014/main" id="{1163AAA9-B656-43EF-A891-EA1CA58BD00B}"/>
              </a:ext>
            </a:extLst>
          </p:cNvPr>
          <p:cNvSpPr>
            <a:spLocks noGrp="1"/>
          </p:cNvSpPr>
          <p:nvPr>
            <p:ph type="subTitle" idx="1"/>
          </p:nvPr>
        </p:nvSpPr>
        <p:spPr>
          <a:xfrm>
            <a:off x="1595269" y="3170167"/>
            <a:ext cx="9001462" cy="1655762"/>
          </a:xfrm>
        </p:spPr>
        <p:txBody>
          <a:bodyPr>
            <a:normAutofit fontScale="62500" lnSpcReduction="20000"/>
          </a:bodyPr>
          <a:lstStyle/>
          <a:p>
            <a:r>
              <a:rPr lang="en-US" sz="7200" b="1" u="sng" dirty="0"/>
              <a:t>Project done by:</a:t>
            </a:r>
          </a:p>
          <a:p>
            <a:r>
              <a:rPr lang="en-US" sz="7200" dirty="0"/>
              <a:t>Abhi Achalla (17131A0502)</a:t>
            </a:r>
          </a:p>
          <a:p>
            <a:endParaRPr lang="en-US" sz="7200" dirty="0"/>
          </a:p>
          <a:p>
            <a:endParaRPr lang="en-US" sz="4400" dirty="0"/>
          </a:p>
          <a:p>
            <a:endParaRPr lang="en-US" dirty="0"/>
          </a:p>
        </p:txBody>
      </p:sp>
      <p:pic>
        <p:nvPicPr>
          <p:cNvPr id="5" name="Picture 4" descr="A close up of a sign&#10;&#10;Description automatically generated">
            <a:extLst>
              <a:ext uri="{FF2B5EF4-FFF2-40B4-BE49-F238E27FC236}">
                <a16:creationId xmlns:a16="http://schemas.microsoft.com/office/drawing/2014/main" id="{FA885C97-F6EA-4949-BCD7-F1CDFD2EF4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197" y="376310"/>
            <a:ext cx="1706277" cy="1655762"/>
          </a:xfrm>
          <a:prstGeom prst="rect">
            <a:avLst/>
          </a:prstGeom>
        </p:spPr>
      </p:pic>
    </p:spTree>
    <p:extLst>
      <p:ext uri="{BB962C8B-B14F-4D97-AF65-F5344CB8AC3E}">
        <p14:creationId xmlns:p14="http://schemas.microsoft.com/office/powerpoint/2010/main" val="42071855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346B0-6E42-48F7-8E36-D57EBDBBA0A2}"/>
              </a:ext>
            </a:extLst>
          </p:cNvPr>
          <p:cNvSpPr>
            <a:spLocks noGrp="1"/>
          </p:cNvSpPr>
          <p:nvPr>
            <p:ph type="title"/>
          </p:nvPr>
        </p:nvSpPr>
        <p:spPr>
          <a:xfrm>
            <a:off x="924443" y="171567"/>
            <a:ext cx="10085509" cy="759854"/>
          </a:xfrm>
        </p:spPr>
        <p:txBody>
          <a:bodyPr>
            <a:normAutofit/>
          </a:bodyPr>
          <a:lstStyle/>
          <a:p>
            <a:r>
              <a:rPr lang="en-US" dirty="0"/>
              <a:t>procedure</a:t>
            </a:r>
          </a:p>
        </p:txBody>
      </p:sp>
      <p:sp>
        <p:nvSpPr>
          <p:cNvPr id="3" name="Content Placeholder 2">
            <a:extLst>
              <a:ext uri="{FF2B5EF4-FFF2-40B4-BE49-F238E27FC236}">
                <a16:creationId xmlns:a16="http://schemas.microsoft.com/office/drawing/2014/main" id="{7F21BF80-4C5C-4E09-AAC3-D49BEB6F0D4D}"/>
              </a:ext>
            </a:extLst>
          </p:cNvPr>
          <p:cNvSpPr>
            <a:spLocks noGrp="1"/>
          </p:cNvSpPr>
          <p:nvPr>
            <p:ph idx="1"/>
          </p:nvPr>
        </p:nvSpPr>
        <p:spPr>
          <a:xfrm>
            <a:off x="1519706" y="931421"/>
            <a:ext cx="8834907" cy="5926578"/>
          </a:xfrm>
        </p:spPr>
        <p:txBody>
          <a:bodyPr>
            <a:normAutofit fontScale="25000" lnSpcReduction="20000"/>
          </a:bodyPr>
          <a:lstStyle/>
          <a:p>
            <a:pPr marL="0" indent="0" algn="l" fontAlgn="base">
              <a:buNone/>
            </a:pPr>
            <a:r>
              <a:rPr lang="en-US" sz="5600" b="0" i="0" u="sng" dirty="0">
                <a:effectLst/>
                <a:latin typeface="Times New Roman" panose="02020603050405020304" pitchFamily="18" charset="0"/>
                <a:cs typeface="Times New Roman" panose="02020603050405020304" pitchFamily="18" charset="0"/>
                <a:sym typeface="Wingdings" panose="05000000000000000000" pitchFamily="2" charset="2"/>
              </a:rPr>
              <a:t></a:t>
            </a:r>
            <a:r>
              <a:rPr lang="en-US" sz="5600" b="0" i="0" u="sng" dirty="0">
                <a:effectLst/>
                <a:latin typeface="Times New Roman" panose="02020603050405020304" pitchFamily="18" charset="0"/>
                <a:cs typeface="Times New Roman" panose="02020603050405020304" pitchFamily="18" charset="0"/>
              </a:rPr>
              <a:t>The Dataset</a:t>
            </a:r>
          </a:p>
          <a:p>
            <a:pPr lvl="1" fontAlgn="base"/>
            <a:r>
              <a:rPr lang="en-US" sz="5600" b="0" i="0" dirty="0">
                <a:effectLst/>
                <a:latin typeface="Times New Roman" panose="02020603050405020304" pitchFamily="18" charset="0"/>
                <a:cs typeface="Times New Roman" panose="02020603050405020304" pitchFamily="18" charset="0"/>
              </a:rPr>
              <a:t>For this python project, we’ll use the Adience dataset; the dataset is available in the public domain and you can find it. For this python project, we’ll use the Adience dataset; the dataset is available in the public domain and you can find it here. This dataset serves as a benchmark for face photos and is inclusive of various real-world imaging conditions like noise, lighting, pose, and appearance. </a:t>
            </a:r>
          </a:p>
          <a:p>
            <a:pPr lvl="1" fontAlgn="base"/>
            <a:r>
              <a:rPr lang="en-US" sz="5600" b="0" i="0" dirty="0">
                <a:effectLst/>
                <a:latin typeface="Times New Roman" panose="02020603050405020304" pitchFamily="18" charset="0"/>
                <a:cs typeface="Times New Roman" panose="02020603050405020304" pitchFamily="18" charset="0"/>
              </a:rPr>
              <a:t>The images have been collected from Flickr albums and distributed under the Creative Commons (CC) license. It has a total of 26,580 photos of 2,284 subjects in eight age ranges (as mentioned above) and is about 1GB in size. </a:t>
            </a:r>
          </a:p>
          <a:p>
            <a:pPr lvl="1" fontAlgn="base"/>
            <a:r>
              <a:rPr lang="en-US" sz="5600" b="0" i="0" dirty="0">
                <a:effectLst/>
                <a:latin typeface="Times New Roman" panose="02020603050405020304" pitchFamily="18" charset="0"/>
                <a:cs typeface="Times New Roman" panose="02020603050405020304" pitchFamily="18" charset="0"/>
              </a:rPr>
              <a:t>The models we will use have been trained on this dataset This dataset serves as a benchmark for face photos and is inclusive of various real-world imaging conditions like noise, lighting, pose, and appearance.</a:t>
            </a:r>
          </a:p>
          <a:p>
            <a:pPr lvl="1" fontAlgn="base"/>
            <a:r>
              <a:rPr lang="en-US" sz="5600" b="0" i="0" dirty="0">
                <a:effectLst/>
                <a:latin typeface="Times New Roman" panose="02020603050405020304" pitchFamily="18" charset="0"/>
                <a:cs typeface="Times New Roman" panose="02020603050405020304" pitchFamily="18" charset="0"/>
              </a:rPr>
              <a:t> The images have been collected from Flickr albums and distributed under the Creative Commons (CC) license. It has a total of 26,580 photos of 2,284 subjects in eight age ranges (as mentioned above) and is about 1GB in size. The models we will use have been trained on this dataset.</a:t>
            </a:r>
          </a:p>
          <a:p>
            <a:pPr>
              <a:buFont typeface="Wingdings" panose="05000000000000000000" pitchFamily="2" charset="2"/>
              <a:buChar char="à"/>
            </a:pPr>
            <a:r>
              <a:rPr lang="en-US" sz="5600" dirty="0">
                <a:effectLst/>
              </a:rPr>
              <a:t>We use the argparse library to create an argument parser so we can get the frame argument from the command prompt. We make it parse the argument holding the path to the frame to classify gender and age for.</a:t>
            </a:r>
          </a:p>
          <a:p>
            <a:pPr>
              <a:buFont typeface="Wingdings" panose="05000000000000000000" pitchFamily="2" charset="2"/>
              <a:buChar char="à"/>
            </a:pPr>
            <a:r>
              <a:rPr lang="en-US" sz="5600" dirty="0">
                <a:effectLst/>
              </a:rPr>
              <a:t> For face, age, and gender, initialize protocol buffer and model.</a:t>
            </a:r>
          </a:p>
          <a:p>
            <a:pPr fontAlgn="base">
              <a:buFont typeface="Wingdings" panose="05000000000000000000" pitchFamily="2" charset="2"/>
              <a:buChar char="à"/>
            </a:pPr>
            <a:r>
              <a:rPr lang="en-US" sz="5600" dirty="0">
                <a:effectLst/>
              </a:rPr>
              <a:t>Initialize the mean values for the model and the lists of age ranges and genders to classify from. Now, use the readNet() method to load the networks. The first parameter holds trained weights and the second carries network configuration.</a:t>
            </a:r>
          </a:p>
          <a:p>
            <a:pPr fontAlgn="base">
              <a:buFont typeface="Wingdings" panose="05000000000000000000" pitchFamily="2" charset="2"/>
              <a:buChar char="à"/>
            </a:pPr>
            <a:r>
              <a:rPr lang="en-US" sz="5600" dirty="0">
                <a:effectLst/>
              </a:rPr>
              <a:t> We make a call to the highlightFace() function with the faceNet and frame parameters, and what this returns, we will store in the names resultImg and faceBoxes. And if we got 0 faceBoxes, it means there was no face to detect.</a:t>
            </a:r>
          </a:p>
          <a:p>
            <a:pPr>
              <a:buFont typeface="Wingdings" panose="05000000000000000000" pitchFamily="2" charset="2"/>
              <a:buChar char="à"/>
            </a:pPr>
            <a:endParaRPr lang="en-US" dirty="0"/>
          </a:p>
        </p:txBody>
      </p:sp>
    </p:spTree>
    <p:extLst>
      <p:ext uri="{BB962C8B-B14F-4D97-AF65-F5344CB8AC3E}">
        <p14:creationId xmlns:p14="http://schemas.microsoft.com/office/powerpoint/2010/main" val="21427254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DEB92-F75F-4F12-B896-8B7CEDBC2CBA}"/>
              </a:ext>
            </a:extLst>
          </p:cNvPr>
          <p:cNvSpPr>
            <a:spLocks noGrp="1"/>
          </p:cNvSpPr>
          <p:nvPr>
            <p:ph type="ctrTitle"/>
          </p:nvPr>
        </p:nvSpPr>
        <p:spPr>
          <a:xfrm>
            <a:off x="1595269" y="97307"/>
            <a:ext cx="9001462" cy="804214"/>
          </a:xfrm>
        </p:spPr>
        <p:txBody>
          <a:bodyPr>
            <a:normAutofit/>
          </a:bodyPr>
          <a:lstStyle/>
          <a:p>
            <a:r>
              <a:rPr lang="en-US" sz="2400" dirty="0"/>
              <a:t>Procedure(cont.)</a:t>
            </a:r>
          </a:p>
        </p:txBody>
      </p:sp>
      <p:sp>
        <p:nvSpPr>
          <p:cNvPr id="3" name="Subtitle 2">
            <a:extLst>
              <a:ext uri="{FF2B5EF4-FFF2-40B4-BE49-F238E27FC236}">
                <a16:creationId xmlns:a16="http://schemas.microsoft.com/office/drawing/2014/main" id="{3AB35672-A61B-494D-B473-A351F674C441}"/>
              </a:ext>
            </a:extLst>
          </p:cNvPr>
          <p:cNvSpPr>
            <a:spLocks noGrp="1"/>
          </p:cNvSpPr>
          <p:nvPr>
            <p:ph type="subTitle" idx="1"/>
          </p:nvPr>
        </p:nvSpPr>
        <p:spPr>
          <a:xfrm>
            <a:off x="1403797" y="901521"/>
            <a:ext cx="8860666" cy="4356279"/>
          </a:xfrm>
        </p:spPr>
        <p:txBody>
          <a:bodyPr/>
          <a:lstStyle/>
          <a:p>
            <a:pPr marL="0" indent="0" algn="l" fontAlgn="base">
              <a:buNone/>
            </a:pPr>
            <a:r>
              <a:rPr lang="en-US" sz="1600" dirty="0">
                <a:sym typeface="Wingdings" panose="05000000000000000000" pitchFamily="2" charset="2"/>
              </a:rPr>
              <a:t></a:t>
            </a:r>
            <a:r>
              <a:rPr lang="en-US" sz="1600" dirty="0"/>
              <a:t> </a:t>
            </a:r>
            <a:r>
              <a:rPr lang="en-US" sz="1600" dirty="0">
                <a:effectLst/>
              </a:rPr>
              <a:t> But if there are indeed faceBoxes, for each of those, we define the face, create a 4-dimensional blob from the frame. In doing this, we scale it, resize it, and pass in the mean values.</a:t>
            </a:r>
          </a:p>
          <a:p>
            <a:pPr marL="0" indent="0" algn="l" fontAlgn="base">
              <a:buNone/>
            </a:pPr>
            <a:r>
              <a:rPr lang="en-US" sz="1600" dirty="0">
                <a:effectLst/>
                <a:sym typeface="Wingdings" panose="05000000000000000000" pitchFamily="2" charset="2"/>
              </a:rPr>
              <a:t></a:t>
            </a:r>
            <a:r>
              <a:rPr lang="en-US" sz="1600" dirty="0">
                <a:effectLst/>
              </a:rPr>
              <a:t> We feed the input and give the network a forward pass to get the confidence of the two class. Whichever is higher, that is the gender of the person in the picture.</a:t>
            </a:r>
          </a:p>
          <a:p>
            <a:pPr algn="l"/>
            <a:r>
              <a:rPr lang="en-US" sz="1600" dirty="0">
                <a:effectLst/>
                <a:latin typeface="Times New Roman" panose="02020603050405020304" pitchFamily="18" charset="0"/>
                <a:cs typeface="Times New Roman" panose="02020603050405020304" pitchFamily="18" charset="0"/>
              </a:rPr>
              <a:t> Then, we do the same thing for age.  We’ll add the gender and age texts to the resulting frame and display it with imshow().</a:t>
            </a:r>
          </a:p>
          <a:p>
            <a:endParaRPr lang="en-US" dirty="0"/>
          </a:p>
        </p:txBody>
      </p:sp>
      <p:pic>
        <p:nvPicPr>
          <p:cNvPr id="7" name="Picture 6" descr="A screenshot of a cell phone&#10;&#10;Description automatically generated">
            <a:extLst>
              <a:ext uri="{FF2B5EF4-FFF2-40B4-BE49-F238E27FC236}">
                <a16:creationId xmlns:a16="http://schemas.microsoft.com/office/drawing/2014/main" id="{8C7A2E99-C391-4881-9BC0-96975459A9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8618" y="3559478"/>
            <a:ext cx="5860473" cy="2758196"/>
          </a:xfrm>
          <a:prstGeom prst="rect">
            <a:avLst/>
          </a:prstGeom>
        </p:spPr>
      </p:pic>
    </p:spTree>
    <p:extLst>
      <p:ext uri="{BB962C8B-B14F-4D97-AF65-F5344CB8AC3E}">
        <p14:creationId xmlns:p14="http://schemas.microsoft.com/office/powerpoint/2010/main" val="3339785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B18A7-8B01-4200-9A3B-2E2412203948}"/>
              </a:ext>
            </a:extLst>
          </p:cNvPr>
          <p:cNvSpPr>
            <a:spLocks noGrp="1"/>
          </p:cNvSpPr>
          <p:nvPr>
            <p:ph type="title"/>
          </p:nvPr>
        </p:nvSpPr>
        <p:spPr>
          <a:xfrm>
            <a:off x="663136" y="62921"/>
            <a:ext cx="10353761" cy="851479"/>
          </a:xfrm>
        </p:spPr>
        <p:txBody>
          <a:bodyPr/>
          <a:lstStyle/>
          <a:p>
            <a:r>
              <a:rPr lang="en-US" dirty="0"/>
              <a:t>applications</a:t>
            </a:r>
          </a:p>
        </p:txBody>
      </p:sp>
      <p:sp>
        <p:nvSpPr>
          <p:cNvPr id="3" name="Content Placeholder 2">
            <a:extLst>
              <a:ext uri="{FF2B5EF4-FFF2-40B4-BE49-F238E27FC236}">
                <a16:creationId xmlns:a16="http://schemas.microsoft.com/office/drawing/2014/main" id="{90DDB9DD-D8A3-4A92-9616-5D0047AF02F6}"/>
              </a:ext>
            </a:extLst>
          </p:cNvPr>
          <p:cNvSpPr>
            <a:spLocks noGrp="1"/>
          </p:cNvSpPr>
          <p:nvPr>
            <p:ph idx="1"/>
          </p:nvPr>
        </p:nvSpPr>
        <p:spPr>
          <a:xfrm>
            <a:off x="913795" y="824247"/>
            <a:ext cx="10353762" cy="5293217"/>
          </a:xfrm>
        </p:spPr>
        <p:txBody>
          <a:bodyPr>
            <a:normAutofit fontScale="92500" lnSpcReduction="20000"/>
          </a:bodyPr>
          <a:lstStyle/>
          <a:p>
            <a:r>
              <a:rPr lang="en-US" dirty="0">
                <a:effectLst/>
              </a:rPr>
              <a:t> </a:t>
            </a:r>
            <a:r>
              <a:rPr lang="en-US" b="1" dirty="0" err="1">
                <a:effectLst/>
                <a:hlinkClick r:id="rId2">
                  <a:extLst>
                    <a:ext uri="{A12FA001-AC4F-418D-AE19-62706E023703}">
                      <ahyp:hlinkClr xmlns:ahyp="http://schemas.microsoft.com/office/drawing/2018/hyperlinkcolor" val="tx"/>
                    </a:ext>
                  </a:extLst>
                </a:hlinkClick>
              </a:rPr>
              <a:t>Quividi</a:t>
            </a:r>
            <a:r>
              <a:rPr lang="en-US" dirty="0">
                <a:effectLst/>
              </a:rPr>
              <a:t> which is an AI software application which is used to detect age and gender of users who passes by based on online face analyses and automatically starts playing advertisements based on the targeted audience.</a:t>
            </a:r>
          </a:p>
          <a:p>
            <a:endParaRPr lang="en-US" dirty="0"/>
          </a:p>
          <a:p>
            <a:endParaRPr lang="en-US" dirty="0"/>
          </a:p>
          <a:p>
            <a:endParaRPr lang="en-US" dirty="0"/>
          </a:p>
          <a:p>
            <a:endParaRPr lang="en-US" dirty="0"/>
          </a:p>
          <a:p>
            <a:endParaRPr lang="en-US" dirty="0"/>
          </a:p>
          <a:p>
            <a:r>
              <a:rPr lang="en-US" dirty="0"/>
              <a:t>Human gender and age recognition is an emerging application for intelligent video analysis.</a:t>
            </a:r>
          </a:p>
          <a:p>
            <a:r>
              <a:rPr lang="en-US" dirty="0"/>
              <a:t>In the forensic field, where often only the description of a suspect is available, usually the data that is always available are the gender and an age range, which would be very useful in reducing the list of candidates to be compared with the sketch to get the answers to be more precise.</a:t>
            </a:r>
          </a:p>
          <a:p>
            <a:endParaRPr lang="en-US" dirty="0"/>
          </a:p>
        </p:txBody>
      </p:sp>
      <p:pic>
        <p:nvPicPr>
          <p:cNvPr id="5" name="Picture 4" descr="A picture containing refrigerator, table&#10;&#10;Description automatically generated">
            <a:extLst>
              <a:ext uri="{FF2B5EF4-FFF2-40B4-BE49-F238E27FC236}">
                <a16:creationId xmlns:a16="http://schemas.microsoft.com/office/drawing/2014/main" id="{ADA2A304-0E46-43E8-A9D9-4E7C1B9A2A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3606" y="2010577"/>
            <a:ext cx="4092819" cy="1817212"/>
          </a:xfrm>
          <a:prstGeom prst="rect">
            <a:avLst/>
          </a:prstGeom>
        </p:spPr>
      </p:pic>
    </p:spTree>
    <p:extLst>
      <p:ext uri="{BB962C8B-B14F-4D97-AF65-F5344CB8AC3E}">
        <p14:creationId xmlns:p14="http://schemas.microsoft.com/office/powerpoint/2010/main" val="3727393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E4D12-1743-4170-BFAB-F84934A317A8}"/>
              </a:ext>
            </a:extLst>
          </p:cNvPr>
          <p:cNvSpPr>
            <a:spLocks noGrp="1"/>
          </p:cNvSpPr>
          <p:nvPr>
            <p:ph type="title"/>
          </p:nvPr>
        </p:nvSpPr>
        <p:spPr/>
        <p:txBody>
          <a:bodyPr>
            <a:normAutofit fontScale="90000"/>
          </a:bodyPr>
          <a:lstStyle/>
          <a:p>
            <a:r>
              <a:rPr lang="en-US" dirty="0"/>
              <a:t>Expected result</a:t>
            </a:r>
            <a:br>
              <a:rPr lang="en-US" dirty="0"/>
            </a:br>
            <a:br>
              <a:rPr lang="en-US" dirty="0"/>
            </a:br>
            <a:endParaRPr lang="en-US" dirty="0"/>
          </a:p>
        </p:txBody>
      </p:sp>
      <p:sp>
        <p:nvSpPr>
          <p:cNvPr id="10" name="Text Placeholder 9">
            <a:extLst>
              <a:ext uri="{FF2B5EF4-FFF2-40B4-BE49-F238E27FC236}">
                <a16:creationId xmlns:a16="http://schemas.microsoft.com/office/drawing/2014/main" id="{B0197C62-10E2-4EF6-9C8A-88D095BFD0A2}"/>
              </a:ext>
            </a:extLst>
          </p:cNvPr>
          <p:cNvSpPr>
            <a:spLocks noGrp="1"/>
          </p:cNvSpPr>
          <p:nvPr>
            <p:ph type="body" idx="1"/>
          </p:nvPr>
        </p:nvSpPr>
        <p:spPr>
          <a:xfrm>
            <a:off x="1650206" y="5087864"/>
            <a:ext cx="4879199" cy="823912"/>
          </a:xfrm>
        </p:spPr>
        <p:txBody>
          <a:bodyPr/>
          <a:lstStyle/>
          <a:p>
            <a:r>
              <a:rPr lang="en-US" dirty="0"/>
              <a:t>    Input frame </a:t>
            </a:r>
          </a:p>
        </p:txBody>
      </p:sp>
      <p:pic>
        <p:nvPicPr>
          <p:cNvPr id="14" name="Content Placeholder 13" descr="A picture containing building, person, smiling, green&#10;&#10;Description automatically generated">
            <a:extLst>
              <a:ext uri="{FF2B5EF4-FFF2-40B4-BE49-F238E27FC236}">
                <a16:creationId xmlns:a16="http://schemas.microsoft.com/office/drawing/2014/main" id="{91A28EA6-5EA7-4EE9-A408-566DDD45E16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626632" y="1592879"/>
            <a:ext cx="5016841" cy="3655791"/>
          </a:xfrm>
        </p:spPr>
      </p:pic>
      <p:sp>
        <p:nvSpPr>
          <p:cNvPr id="11" name="Text Placeholder 10">
            <a:extLst>
              <a:ext uri="{FF2B5EF4-FFF2-40B4-BE49-F238E27FC236}">
                <a16:creationId xmlns:a16="http://schemas.microsoft.com/office/drawing/2014/main" id="{40234ED3-A62A-4795-AF15-A0B4EF05C844}"/>
              </a:ext>
            </a:extLst>
          </p:cNvPr>
          <p:cNvSpPr>
            <a:spLocks noGrp="1"/>
          </p:cNvSpPr>
          <p:nvPr>
            <p:ph type="body" sz="quarter" idx="3"/>
          </p:nvPr>
        </p:nvSpPr>
        <p:spPr>
          <a:xfrm>
            <a:off x="6402002" y="5083102"/>
            <a:ext cx="4865554" cy="823912"/>
          </a:xfrm>
        </p:spPr>
        <p:txBody>
          <a:bodyPr/>
          <a:lstStyle/>
          <a:p>
            <a:r>
              <a:rPr lang="en-US" dirty="0"/>
              <a:t>                       Output </a:t>
            </a:r>
          </a:p>
        </p:txBody>
      </p:sp>
      <p:pic>
        <p:nvPicPr>
          <p:cNvPr id="9" name="Content Placeholder 8" descr="A person posing for the camera&#10;&#10;Description automatically generated">
            <a:extLst>
              <a:ext uri="{FF2B5EF4-FFF2-40B4-BE49-F238E27FC236}">
                <a16:creationId xmlns:a16="http://schemas.microsoft.com/office/drawing/2014/main" id="{F14C05FE-CA77-45A5-AC24-40D481189C73}"/>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1343850" y="2043113"/>
            <a:ext cx="2555548" cy="2879725"/>
          </a:xfrm>
        </p:spPr>
      </p:pic>
      <p:sp>
        <p:nvSpPr>
          <p:cNvPr id="17" name="Text Placeholder 16">
            <a:extLst>
              <a:ext uri="{FF2B5EF4-FFF2-40B4-BE49-F238E27FC236}">
                <a16:creationId xmlns:a16="http://schemas.microsoft.com/office/drawing/2014/main" id="{2C48EA62-10EF-4617-BD28-3EA12BB6CA5C}"/>
              </a:ext>
            </a:extLst>
          </p:cNvPr>
          <p:cNvSpPr>
            <a:spLocks noGrp="1"/>
          </p:cNvSpPr>
          <p:nvPr>
            <p:ph type="body" sz="half" idx="4294967295"/>
          </p:nvPr>
        </p:nvSpPr>
        <p:spPr>
          <a:xfrm>
            <a:off x="4613614" y="2520913"/>
            <a:ext cx="2278063" cy="1976437"/>
          </a:xfrm>
        </p:spPr>
        <p:txBody>
          <a:bodyPr>
            <a:normAutofit/>
          </a:bodyPr>
          <a:lstStyle/>
          <a:p>
            <a:pPr marL="0" indent="0">
              <a:buNone/>
            </a:pPr>
            <a:r>
              <a:rPr lang="en-US" sz="2800" b="1" dirty="0">
                <a:latin typeface="Times New Roman" panose="02020603050405020304" pitchFamily="18" charset="0"/>
                <a:cs typeface="Times New Roman" panose="02020603050405020304" pitchFamily="18" charset="0"/>
              </a:rPr>
              <a:t>+ our model</a:t>
            </a:r>
            <a:r>
              <a:rPr lang="en-US" sz="2800" b="1" dirty="0">
                <a:latin typeface="Times New Roman" panose="02020603050405020304" pitchFamily="18" charset="0"/>
                <a:cs typeface="Times New Roman" panose="02020603050405020304" pitchFamily="18" charset="0"/>
                <a:sym typeface="Wingdings" panose="05000000000000000000" pitchFamily="2" charset="2"/>
              </a:rPr>
              <a:t></a:t>
            </a:r>
            <a:endParaRPr 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8272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4D0EC-C6DD-4C34-B9C7-5672C455E91D}"/>
              </a:ext>
            </a:extLst>
          </p:cNvPr>
          <p:cNvSpPr>
            <a:spLocks noGrp="1"/>
          </p:cNvSpPr>
          <p:nvPr>
            <p:ph type="title"/>
          </p:nvPr>
        </p:nvSpPr>
        <p:spPr/>
        <p:txBody>
          <a:bodyPr/>
          <a:lstStyle/>
          <a:p>
            <a:r>
              <a:rPr lang="en-US" dirty="0"/>
              <a:t>Video output</a:t>
            </a:r>
          </a:p>
        </p:txBody>
      </p:sp>
      <p:pic>
        <p:nvPicPr>
          <p:cNvPr id="5" name="WhatsApp Video 2020-07-19 at 9.29.56 PM">
            <a:hlinkClick r:id="" action="ppaction://media"/>
            <a:extLst>
              <a:ext uri="{FF2B5EF4-FFF2-40B4-BE49-F238E27FC236}">
                <a16:creationId xmlns:a16="http://schemas.microsoft.com/office/drawing/2014/main" id="{383ADDAD-80B7-43D3-B7C1-C1BAE797B0DA}"/>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6"/>
          <a:stretch>
            <a:fillRect/>
          </a:stretch>
        </p:blipFill>
        <p:spPr>
          <a:xfrm>
            <a:off x="402270" y="2083572"/>
            <a:ext cx="4415443" cy="3312052"/>
          </a:xfrm>
        </p:spPr>
      </p:pic>
      <p:pic>
        <p:nvPicPr>
          <p:cNvPr id="6" name="WhatsApp Video 2020-07-20 at 2.08.51 PM">
            <a:hlinkClick r:id="" action="ppaction://media"/>
            <a:extLst>
              <a:ext uri="{FF2B5EF4-FFF2-40B4-BE49-F238E27FC236}">
                <a16:creationId xmlns:a16="http://schemas.microsoft.com/office/drawing/2014/main" id="{785E374C-F668-48AD-B131-8B9325A8698D}"/>
              </a:ext>
            </a:extLst>
          </p:cNvPr>
          <p:cNvPicPr>
            <a:picLocks noGrp="1" noChangeAspect="1"/>
          </p:cNvPicPr>
          <p:nvPr>
            <p:ph sz="half" idx="1"/>
            <a:videoFile r:link="rId4"/>
            <p:extLst>
              <p:ext uri="{DAA4B4D4-6D71-4841-9C94-3DE7FCFB9230}">
                <p14:media xmlns:p14="http://schemas.microsoft.com/office/powerpoint/2010/main" r:embed="rId3"/>
              </p:ext>
            </p:extLst>
          </p:nvPr>
        </p:nvPicPr>
        <p:blipFill>
          <a:blip r:embed="rId7"/>
          <a:stretch>
            <a:fillRect/>
          </a:stretch>
        </p:blipFill>
        <p:spPr>
          <a:xfrm>
            <a:off x="5896711" y="1935921"/>
            <a:ext cx="6021231" cy="3312051"/>
          </a:xfrm>
        </p:spPr>
      </p:pic>
      <p:grpSp>
        <p:nvGrpSpPr>
          <p:cNvPr id="19" name="Group 18">
            <a:extLst>
              <a:ext uri="{FF2B5EF4-FFF2-40B4-BE49-F238E27FC236}">
                <a16:creationId xmlns:a16="http://schemas.microsoft.com/office/drawing/2014/main" id="{BF793486-0F31-4C4F-B6F2-9852BF8C820B}"/>
              </a:ext>
            </a:extLst>
          </p:cNvPr>
          <p:cNvGrpSpPr/>
          <p:nvPr/>
        </p:nvGrpSpPr>
        <p:grpSpPr>
          <a:xfrm>
            <a:off x="5048077" y="3541214"/>
            <a:ext cx="694080" cy="367920"/>
            <a:chOff x="5048077" y="3541214"/>
            <a:chExt cx="694080" cy="367920"/>
          </a:xfrm>
        </p:grpSpPr>
        <mc:AlternateContent xmlns:mc="http://schemas.openxmlformats.org/markup-compatibility/2006" xmlns:p14="http://schemas.microsoft.com/office/powerpoint/2010/main">
          <mc:Choice Requires="p14">
            <p:contentPart p14:bwMode="auto" r:id="rId8">
              <p14:nvContentPartPr>
                <p14:cNvPr id="17" name="Ink 16">
                  <a:extLst>
                    <a:ext uri="{FF2B5EF4-FFF2-40B4-BE49-F238E27FC236}">
                      <a16:creationId xmlns:a16="http://schemas.microsoft.com/office/drawing/2014/main" id="{132EF3C5-6018-4561-8AA2-9716DE31E5F9}"/>
                    </a:ext>
                  </a:extLst>
                </p14:cNvPr>
                <p14:cNvContentPartPr/>
                <p14:nvPr/>
              </p14:nvContentPartPr>
              <p14:xfrm>
                <a:off x="5048077" y="3696374"/>
                <a:ext cx="681120" cy="25560"/>
              </p14:xfrm>
            </p:contentPart>
          </mc:Choice>
          <mc:Fallback xmlns="">
            <p:pic>
              <p:nvPicPr>
                <p:cNvPr id="17" name="Ink 16">
                  <a:extLst>
                    <a:ext uri="{FF2B5EF4-FFF2-40B4-BE49-F238E27FC236}">
                      <a16:creationId xmlns:a16="http://schemas.microsoft.com/office/drawing/2014/main" id="{132EF3C5-6018-4561-8AA2-9716DE31E5F9}"/>
                    </a:ext>
                  </a:extLst>
                </p:cNvPr>
                <p:cNvPicPr/>
                <p:nvPr/>
              </p:nvPicPr>
              <p:blipFill>
                <a:blip r:embed="rId9"/>
                <a:stretch>
                  <a:fillRect/>
                </a:stretch>
              </p:blipFill>
              <p:spPr>
                <a:xfrm>
                  <a:off x="4985437" y="3633734"/>
                  <a:ext cx="806760" cy="1512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8" name="Ink 17">
                  <a:extLst>
                    <a:ext uri="{FF2B5EF4-FFF2-40B4-BE49-F238E27FC236}">
                      <a16:creationId xmlns:a16="http://schemas.microsoft.com/office/drawing/2014/main" id="{B62C4DA2-F01D-4A60-8961-54D4F1149002}"/>
                    </a:ext>
                  </a:extLst>
                </p14:cNvPr>
                <p14:cNvContentPartPr/>
                <p14:nvPr/>
              </p14:nvContentPartPr>
              <p14:xfrm>
                <a:off x="5472877" y="3541214"/>
                <a:ext cx="269280" cy="367920"/>
              </p14:xfrm>
            </p:contentPart>
          </mc:Choice>
          <mc:Fallback xmlns="">
            <p:pic>
              <p:nvPicPr>
                <p:cNvPr id="18" name="Ink 17">
                  <a:extLst>
                    <a:ext uri="{FF2B5EF4-FFF2-40B4-BE49-F238E27FC236}">
                      <a16:creationId xmlns:a16="http://schemas.microsoft.com/office/drawing/2014/main" id="{B62C4DA2-F01D-4A60-8961-54D4F1149002}"/>
                    </a:ext>
                  </a:extLst>
                </p:cNvPr>
                <p:cNvPicPr/>
                <p:nvPr/>
              </p:nvPicPr>
              <p:blipFill>
                <a:blip r:embed="rId11"/>
                <a:stretch>
                  <a:fillRect/>
                </a:stretch>
              </p:blipFill>
              <p:spPr>
                <a:xfrm>
                  <a:off x="5410237" y="3478214"/>
                  <a:ext cx="394920" cy="493560"/>
                </a:xfrm>
                <a:prstGeom prst="rect">
                  <a:avLst/>
                </a:prstGeom>
              </p:spPr>
            </p:pic>
          </mc:Fallback>
        </mc:AlternateContent>
      </p:grpSp>
    </p:spTree>
    <p:extLst>
      <p:ext uri="{BB962C8B-B14F-4D97-AF65-F5344CB8AC3E}">
        <p14:creationId xmlns:p14="http://schemas.microsoft.com/office/powerpoint/2010/main" val="3902984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37"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2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5"/>
                </p:tgtEl>
              </p:cMediaNode>
            </p:video>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96724-D413-49D7-B816-C1B8859F741E}"/>
              </a:ext>
            </a:extLst>
          </p:cNvPr>
          <p:cNvSpPr>
            <a:spLocks noGrp="1"/>
          </p:cNvSpPr>
          <p:nvPr>
            <p:ph type="ctrTitle"/>
          </p:nvPr>
        </p:nvSpPr>
        <p:spPr>
          <a:xfrm>
            <a:off x="1595269" y="159025"/>
            <a:ext cx="9001462" cy="939041"/>
          </a:xfrm>
        </p:spPr>
        <p:txBody>
          <a:bodyPr/>
          <a:lstStyle/>
          <a:p>
            <a:r>
              <a:rPr lang="en-US" dirty="0"/>
              <a:t>conclusion</a:t>
            </a:r>
          </a:p>
        </p:txBody>
      </p:sp>
      <p:sp>
        <p:nvSpPr>
          <p:cNvPr id="3" name="Subtitle 2">
            <a:extLst>
              <a:ext uri="{FF2B5EF4-FFF2-40B4-BE49-F238E27FC236}">
                <a16:creationId xmlns:a16="http://schemas.microsoft.com/office/drawing/2014/main" id="{6F3D9507-C846-4FAE-A47C-96F642A10547}"/>
              </a:ext>
            </a:extLst>
          </p:cNvPr>
          <p:cNvSpPr>
            <a:spLocks noGrp="1"/>
          </p:cNvSpPr>
          <p:nvPr>
            <p:ph type="subTitle" idx="1"/>
          </p:nvPr>
        </p:nvSpPr>
        <p:spPr>
          <a:xfrm>
            <a:off x="1595269" y="1098066"/>
            <a:ext cx="9001462" cy="4159734"/>
          </a:xfrm>
        </p:spPr>
        <p:txBody>
          <a:bodyPr>
            <a:normAutofit fontScale="92500" lnSpcReduction="20000"/>
          </a:bodyPr>
          <a:lstStyle/>
          <a:p>
            <a:pPr marL="0" marR="0">
              <a:lnSpc>
                <a:spcPct val="107000"/>
              </a:lnSpc>
              <a:spcBef>
                <a:spcPts val="0"/>
              </a:spcBef>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Though many previous methods have addressed the problems of age and gender classification, until recently, much of this work has focused on constrained images taken in lab settings. Such settings do not adequately reflect appearance variations common to the real-world images in social websites and online repositories. The easy availability of huge image collections provides modern machine learning based systems with effectively endless training data, though this data is not always suitably labeled for supervised learning.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Two important conclusions can be made from our results. First, CNN can be used to provide improved age and gender classification results, even considering the much smaller size of contemporary unconstrained image sets labeled for age and gender. Second, the simplicity of our model implies that more elaborate systems using more training data may well be capable of substantially improving results beyond those reported here.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Overall, I think the accuracy of the models is decent but can be improved further by using more data, data augmentation and better network architectures. One can also try to use a regression model instead of classification for Age Prediction if enough data is available.</a:t>
            </a:r>
            <a:endParaRPr lang="en-US" dirty="0"/>
          </a:p>
        </p:txBody>
      </p:sp>
    </p:spTree>
    <p:extLst>
      <p:ext uri="{BB962C8B-B14F-4D97-AF65-F5344CB8AC3E}">
        <p14:creationId xmlns:p14="http://schemas.microsoft.com/office/powerpoint/2010/main" val="10501608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30250-A395-4EA6-BD0F-3F85C20F97C0}"/>
              </a:ext>
            </a:extLst>
          </p:cNvPr>
          <p:cNvSpPr>
            <a:spLocks noGrp="1"/>
          </p:cNvSpPr>
          <p:nvPr>
            <p:ph type="ctrTitle"/>
          </p:nvPr>
        </p:nvSpPr>
        <p:spPr>
          <a:xfrm>
            <a:off x="1595269" y="0"/>
            <a:ext cx="9001462" cy="952293"/>
          </a:xfrm>
        </p:spPr>
        <p:txBody>
          <a:bodyPr/>
          <a:lstStyle/>
          <a:p>
            <a:r>
              <a:rPr lang="en-US" dirty="0"/>
              <a:t>Future scope</a:t>
            </a:r>
          </a:p>
        </p:txBody>
      </p:sp>
      <p:sp>
        <p:nvSpPr>
          <p:cNvPr id="3" name="Subtitle 2">
            <a:extLst>
              <a:ext uri="{FF2B5EF4-FFF2-40B4-BE49-F238E27FC236}">
                <a16:creationId xmlns:a16="http://schemas.microsoft.com/office/drawing/2014/main" id="{80A1CEC8-FF2D-48BD-A7E2-4480EFCC7702}"/>
              </a:ext>
            </a:extLst>
          </p:cNvPr>
          <p:cNvSpPr>
            <a:spLocks noGrp="1"/>
          </p:cNvSpPr>
          <p:nvPr>
            <p:ph type="subTitle" idx="1"/>
          </p:nvPr>
        </p:nvSpPr>
        <p:spPr>
          <a:xfrm>
            <a:off x="1714539" y="1628154"/>
            <a:ext cx="9001462" cy="4305507"/>
          </a:xfrm>
        </p:spPr>
        <p:txBody>
          <a:bodyPr/>
          <a:lstStyle/>
          <a:p>
            <a:pPr marL="342900" marR="0" indent="-342900" algn="l">
              <a:lnSpc>
                <a:spcPct val="107000"/>
              </a:lnSpc>
              <a:spcBef>
                <a:spcPts val="0"/>
              </a:spcBef>
              <a:spcAft>
                <a:spcPts val="800"/>
              </a:spcAft>
              <a:buFont typeface="Wingdings" panose="05000000000000000000" pitchFamily="2" charset="2"/>
              <a:buChar char="v"/>
            </a:pPr>
            <a:r>
              <a:rPr lang="en-US" sz="2000" dirty="0"/>
              <a:t>Some future improvements can be made to this project. To improve the accuracy, a dataset with more number of images can be given. </a:t>
            </a:r>
          </a:p>
          <a:p>
            <a:pPr marL="342900" marR="0" indent="-342900" algn="l">
              <a:lnSpc>
                <a:spcPct val="107000"/>
              </a:lnSpc>
              <a:spcBef>
                <a:spcPts val="0"/>
              </a:spcBef>
              <a:spcAft>
                <a:spcPts val="800"/>
              </a:spcAft>
              <a:buFont typeface="Wingdings" panose="05000000000000000000" pitchFamily="2" charset="2"/>
              <a:buChar char="v"/>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The algorithm can be improved to an extent where it can be able to process and give the desired result on images with disturbances like lack of clarity, a different angle, or any kind of accessories on the face. For example, if the person is wearing sunglasses, or has makeup on the face, the algorithm will be able to give the desired result.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285986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22E98-D650-46B4-993C-3067FBFA3ACE}"/>
              </a:ext>
            </a:extLst>
          </p:cNvPr>
          <p:cNvSpPr>
            <a:spLocks noGrp="1"/>
          </p:cNvSpPr>
          <p:nvPr>
            <p:ph type="title"/>
          </p:nvPr>
        </p:nvSpPr>
        <p:spPr>
          <a:xfrm>
            <a:off x="913794" y="2095499"/>
            <a:ext cx="9600217" cy="2133801"/>
          </a:xfrm>
        </p:spPr>
        <p:txBody>
          <a:bodyPr vert="horz" lIns="91440" tIns="45720" rIns="91440" bIns="45720" rtlCol="0" anchor="b">
            <a:normAutofit/>
          </a:bodyPr>
          <a:lstStyle/>
          <a:p>
            <a:pPr algn="l"/>
            <a:r>
              <a:rPr lang="en-US" sz="7200" dirty="0"/>
              <a:t>Thank you!</a:t>
            </a:r>
          </a:p>
        </p:txBody>
      </p:sp>
    </p:spTree>
    <p:extLst>
      <p:ext uri="{BB962C8B-B14F-4D97-AF65-F5344CB8AC3E}">
        <p14:creationId xmlns:p14="http://schemas.microsoft.com/office/powerpoint/2010/main" val="1671547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 presetClass="emph" presetSubtype="2" fill="hold" grpId="1" nodeType="clickEffect">
                                  <p:stCondLst>
                                    <p:cond delay="0"/>
                                  </p:stCondLst>
                                  <p:childTnLst>
                                    <p:animClr clrSpc="rgb" dir="cw">
                                      <p:cBhvr override="childStyle">
                                        <p:cTn id="13" dur="2000" fill="hold"/>
                                        <p:tgtEl>
                                          <p:spTgt spid="2"/>
                                        </p:tgtEl>
                                        <p:attrNameLst>
                                          <p:attrName>style.color</p:attrName>
                                        </p:attrNameLst>
                                      </p:cBhvr>
                                      <p:to>
                                        <a:schemeClr val="accent2"/>
                                      </p:to>
                                    </p:animClr>
                                  </p:childTnLst>
                                </p:cTn>
                              </p:par>
                            </p:childTnLst>
                          </p:cTn>
                        </p:par>
                      </p:childTnLst>
                    </p:cTn>
                  </p:par>
                  <p:par>
                    <p:cTn id="14" fill="hold">
                      <p:stCondLst>
                        <p:cond delay="indefinite"/>
                      </p:stCondLst>
                      <p:childTnLst>
                        <p:par>
                          <p:cTn id="15" fill="hold">
                            <p:stCondLst>
                              <p:cond delay="0"/>
                            </p:stCondLst>
                            <p:childTnLst>
                              <p:par>
                                <p:cTn id="16" presetID="30" presetClass="emph" presetSubtype="0" fill="hold" grpId="2" nodeType="clickEffect">
                                  <p:stCondLst>
                                    <p:cond delay="0"/>
                                  </p:stCondLst>
                                  <p:childTnLst>
                                    <p:animClr clrSpc="hsl" dir="cw">
                                      <p:cBhvr override="childStyle">
                                        <p:cTn id="17" dur="500" fill="hold"/>
                                        <p:tgtEl>
                                          <p:spTgt spid="2"/>
                                        </p:tgtEl>
                                        <p:attrNameLst>
                                          <p:attrName>style.color</p:attrName>
                                        </p:attrNameLst>
                                      </p:cBhvr>
                                      <p:by>
                                        <p:hsl h="0" s="12549" l="25098"/>
                                      </p:by>
                                    </p:animClr>
                                    <p:animClr clrSpc="hsl" dir="cw">
                                      <p:cBhvr>
                                        <p:cTn id="18" dur="500" fill="hold"/>
                                        <p:tgtEl>
                                          <p:spTgt spid="2"/>
                                        </p:tgtEl>
                                        <p:attrNameLst>
                                          <p:attrName>fillcolor</p:attrName>
                                        </p:attrNameLst>
                                      </p:cBhvr>
                                      <p:by>
                                        <p:hsl h="0" s="12549" l="25098"/>
                                      </p:by>
                                    </p:animClr>
                                    <p:animClr clrSpc="hsl" dir="cw">
                                      <p:cBhvr>
                                        <p:cTn id="19" dur="500" fill="hold"/>
                                        <p:tgtEl>
                                          <p:spTgt spid="2"/>
                                        </p:tgtEl>
                                        <p:attrNameLst>
                                          <p:attrName>stroke.color</p:attrName>
                                        </p:attrNameLst>
                                      </p:cBhvr>
                                      <p:by>
                                        <p:hsl h="0" s="12549" l="25098"/>
                                      </p:by>
                                    </p:animClr>
                                    <p:set>
                                      <p:cBhvr>
                                        <p:cTn id="20" dur="500" fill="hold"/>
                                        <p:tgtEl>
                                          <p:spTgt spid="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2" grpId="2"/>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BA2FF-95F7-44E8-B8E3-3DDCDE517B15}"/>
              </a:ext>
            </a:extLst>
          </p:cNvPr>
          <p:cNvSpPr>
            <a:spLocks noGrp="1"/>
          </p:cNvSpPr>
          <p:nvPr>
            <p:ph type="ctrTitle"/>
          </p:nvPr>
        </p:nvSpPr>
        <p:spPr>
          <a:xfrm>
            <a:off x="1409738" y="0"/>
            <a:ext cx="9001462" cy="1005302"/>
          </a:xfrm>
        </p:spPr>
        <p:txBody>
          <a:bodyPr/>
          <a:lstStyle/>
          <a:p>
            <a:r>
              <a:rPr lang="en-US" dirty="0"/>
              <a:t>Table of contents</a:t>
            </a:r>
          </a:p>
        </p:txBody>
      </p:sp>
      <p:sp>
        <p:nvSpPr>
          <p:cNvPr id="3" name="Subtitle 2">
            <a:extLst>
              <a:ext uri="{FF2B5EF4-FFF2-40B4-BE49-F238E27FC236}">
                <a16:creationId xmlns:a16="http://schemas.microsoft.com/office/drawing/2014/main" id="{AE1E7C31-C5BA-44E5-9DDF-E065F2A9FDE8}"/>
              </a:ext>
            </a:extLst>
          </p:cNvPr>
          <p:cNvSpPr>
            <a:spLocks noGrp="1"/>
          </p:cNvSpPr>
          <p:nvPr>
            <p:ph type="subTitle" idx="1"/>
          </p:nvPr>
        </p:nvSpPr>
        <p:spPr>
          <a:xfrm>
            <a:off x="1046922" y="1005302"/>
            <a:ext cx="9549809" cy="5368994"/>
          </a:xfrm>
        </p:spPr>
        <p:txBody>
          <a:bodyPr>
            <a:normAutofit/>
          </a:bodyPr>
          <a:lstStyle/>
          <a:p>
            <a:pPr marL="342900" indent="-342900" algn="l">
              <a:buFont typeface="Wingdings" panose="05000000000000000000" pitchFamily="2" charset="2"/>
              <a:buChar char="Ø"/>
            </a:pPr>
            <a:r>
              <a:rPr lang="en-US" dirty="0"/>
              <a:t>Abstract</a:t>
            </a:r>
          </a:p>
          <a:p>
            <a:pPr marL="342900" indent="-342900" algn="l">
              <a:buFont typeface="Wingdings" panose="05000000000000000000" pitchFamily="2" charset="2"/>
              <a:buChar char="Ø"/>
            </a:pPr>
            <a:r>
              <a:rPr lang="en-US" dirty="0"/>
              <a:t>Introduction</a:t>
            </a:r>
          </a:p>
          <a:p>
            <a:pPr marL="342900" indent="-342900" algn="l">
              <a:buFont typeface="Wingdings" panose="05000000000000000000" pitchFamily="2" charset="2"/>
              <a:buChar char="Ø"/>
            </a:pPr>
            <a:r>
              <a:rPr lang="en-US" dirty="0"/>
              <a:t>Technologies used</a:t>
            </a:r>
          </a:p>
          <a:p>
            <a:pPr marL="342900" indent="-342900" algn="l">
              <a:buFont typeface="Wingdings" panose="05000000000000000000" pitchFamily="2" charset="2"/>
              <a:buChar char="Ø"/>
            </a:pPr>
            <a:r>
              <a:rPr lang="en-US" dirty="0"/>
              <a:t>Flowchart</a:t>
            </a:r>
          </a:p>
          <a:p>
            <a:pPr marL="342900" indent="-342900" algn="l">
              <a:buFont typeface="Wingdings" panose="05000000000000000000" pitchFamily="2" charset="2"/>
              <a:buChar char="Ø"/>
            </a:pPr>
            <a:r>
              <a:rPr lang="en-US" dirty="0"/>
              <a:t> Procedure</a:t>
            </a:r>
          </a:p>
          <a:p>
            <a:pPr marL="342900" indent="-342900" algn="l">
              <a:buFont typeface="Wingdings" panose="05000000000000000000" pitchFamily="2" charset="2"/>
              <a:buChar char="Ø"/>
            </a:pPr>
            <a:r>
              <a:rPr lang="en-US" dirty="0"/>
              <a:t> Applications</a:t>
            </a:r>
          </a:p>
          <a:p>
            <a:pPr marL="342900" indent="-342900" algn="l">
              <a:buFont typeface="Wingdings" panose="05000000000000000000" pitchFamily="2" charset="2"/>
              <a:buChar char="Ø"/>
            </a:pPr>
            <a:r>
              <a:rPr lang="en-US" dirty="0"/>
              <a:t>Output</a:t>
            </a:r>
          </a:p>
          <a:p>
            <a:pPr marL="342900" indent="-342900" algn="l">
              <a:buFont typeface="Wingdings" panose="05000000000000000000" pitchFamily="2" charset="2"/>
              <a:buChar char="Ø"/>
            </a:pPr>
            <a:r>
              <a:rPr lang="en-US" dirty="0"/>
              <a:t> Conclusion</a:t>
            </a:r>
          </a:p>
          <a:p>
            <a:pPr marL="342900" indent="-342900" algn="l">
              <a:buFont typeface="Wingdings" panose="05000000000000000000" pitchFamily="2" charset="2"/>
              <a:buChar char="Ø"/>
            </a:pPr>
            <a:r>
              <a:rPr lang="en-US" dirty="0"/>
              <a:t> Future Scope</a:t>
            </a:r>
          </a:p>
          <a:p>
            <a:endParaRPr lang="en-US" dirty="0"/>
          </a:p>
          <a:p>
            <a:pPr marL="457200" indent="-457200">
              <a:buAutoNum type="arabicPeriod"/>
            </a:pPr>
            <a:endParaRPr lang="en-US" dirty="0"/>
          </a:p>
          <a:p>
            <a:pPr marL="457200" indent="-457200">
              <a:buAutoNum type="arabicPeriod"/>
            </a:pPr>
            <a:endParaRPr lang="en-US" dirty="0"/>
          </a:p>
        </p:txBody>
      </p:sp>
    </p:spTree>
    <p:extLst>
      <p:ext uri="{BB962C8B-B14F-4D97-AF65-F5344CB8AC3E}">
        <p14:creationId xmlns:p14="http://schemas.microsoft.com/office/powerpoint/2010/main" val="1556352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3225C-AD3B-4ED3-8C26-C131C683EBC9}"/>
              </a:ext>
            </a:extLst>
          </p:cNvPr>
          <p:cNvSpPr>
            <a:spLocks noGrp="1"/>
          </p:cNvSpPr>
          <p:nvPr>
            <p:ph type="title"/>
          </p:nvPr>
        </p:nvSpPr>
        <p:spPr>
          <a:xfrm>
            <a:off x="823643" y="223234"/>
            <a:ext cx="10353761" cy="1326321"/>
          </a:xfrm>
        </p:spPr>
        <p:txBody>
          <a:bodyPr/>
          <a:lstStyle/>
          <a:p>
            <a:r>
              <a:rPr lang="en-US" dirty="0"/>
              <a:t>ABSTRACT</a:t>
            </a:r>
          </a:p>
        </p:txBody>
      </p:sp>
      <p:sp>
        <p:nvSpPr>
          <p:cNvPr id="3" name="Content Placeholder 2">
            <a:extLst>
              <a:ext uri="{FF2B5EF4-FFF2-40B4-BE49-F238E27FC236}">
                <a16:creationId xmlns:a16="http://schemas.microsoft.com/office/drawing/2014/main" id="{D975CBA9-4E1C-48B3-B003-C84D125BD48A}"/>
              </a:ext>
            </a:extLst>
          </p:cNvPr>
          <p:cNvSpPr>
            <a:spLocks noGrp="1"/>
          </p:cNvSpPr>
          <p:nvPr>
            <p:ph idx="1"/>
          </p:nvPr>
        </p:nvSpPr>
        <p:spPr>
          <a:xfrm>
            <a:off x="913795" y="1648496"/>
            <a:ext cx="10353762" cy="4142704"/>
          </a:xfrm>
        </p:spPr>
        <p:txBody>
          <a:bodyPr>
            <a:normAutofit fontScale="92500"/>
          </a:bodyPr>
          <a:lstStyle/>
          <a:p>
            <a:r>
              <a:rPr lang="en-US" dirty="0">
                <a:effectLst/>
              </a:rPr>
              <a:t>Automatic gender and age classification has become quite relevant in the rise of social media platforms. However, the existing methods have not been completely successful in achieving this. Through this project, an attempt has been made to determine the gender and age based on a frame of the person. This is done by using deep learning, OpenCV which is capable of processing the real-time frames. This frame is given as input and the predicted gender and age are given as output. It is difficult to predict the exact age of a person using one frame due the facial expressions, lighting, makeup and so on so for this purpose various age ranges are taken, and the predicted age falls in one of them. The Adience dataset is used as it is a benchmark for face photos and includes various real-world imaging conditions like noise, lighting etc. </a:t>
            </a:r>
          </a:p>
          <a:p>
            <a:r>
              <a:rPr lang="en-US" u="sng" dirty="0">
                <a:effectLst/>
              </a:rPr>
              <a:t>Keywords</a:t>
            </a:r>
            <a:r>
              <a:rPr lang="en-US" dirty="0">
                <a:effectLst/>
              </a:rPr>
              <a:t>: Deep learning, OpenCV, Adience, gender detection, age determination </a:t>
            </a:r>
          </a:p>
          <a:p>
            <a:endParaRPr lang="en-US" dirty="0"/>
          </a:p>
        </p:txBody>
      </p:sp>
    </p:spTree>
    <p:extLst>
      <p:ext uri="{BB962C8B-B14F-4D97-AF65-F5344CB8AC3E}">
        <p14:creationId xmlns:p14="http://schemas.microsoft.com/office/powerpoint/2010/main" val="662929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C7DAD-7574-49C7-8843-0A4987F17A50}"/>
              </a:ext>
            </a:extLst>
          </p:cNvPr>
          <p:cNvSpPr>
            <a:spLocks noGrp="1"/>
          </p:cNvSpPr>
          <p:nvPr>
            <p:ph type="title"/>
          </p:nvPr>
        </p:nvSpPr>
        <p:spPr>
          <a:xfrm>
            <a:off x="1279556" y="-191113"/>
            <a:ext cx="10353761" cy="1326321"/>
          </a:xfrm>
        </p:spPr>
        <p:txBody>
          <a:bodyPr/>
          <a:lstStyle/>
          <a:p>
            <a:r>
              <a:rPr lang="en-US" dirty="0"/>
              <a:t>introduction</a:t>
            </a:r>
          </a:p>
        </p:txBody>
      </p:sp>
      <p:sp>
        <p:nvSpPr>
          <p:cNvPr id="7" name="Content Placeholder 6">
            <a:extLst>
              <a:ext uri="{FF2B5EF4-FFF2-40B4-BE49-F238E27FC236}">
                <a16:creationId xmlns:a16="http://schemas.microsoft.com/office/drawing/2014/main" id="{A76C0BE6-BB46-433A-ACB2-683B0B3505CE}"/>
              </a:ext>
            </a:extLst>
          </p:cNvPr>
          <p:cNvSpPr>
            <a:spLocks noGrp="1"/>
          </p:cNvSpPr>
          <p:nvPr>
            <p:ph idx="1"/>
          </p:nvPr>
        </p:nvSpPr>
        <p:spPr>
          <a:xfrm>
            <a:off x="1279555" y="846286"/>
            <a:ext cx="10353762" cy="3695136"/>
          </a:xfrm>
        </p:spPr>
        <p:txBody>
          <a:bodyPr/>
          <a:lstStyle/>
          <a:p>
            <a:r>
              <a:rPr lang="en-US" dirty="0"/>
              <a:t>Age and gender, two of the key facial attributes, play a very foundational role in social interactions, making age and gender estimation from a single face frame is an important task in intelligent applications, such as access control, human-computer interaction, law enforcement, marketing intelligence and visual surveillance, etc.</a:t>
            </a:r>
          </a:p>
          <a:p>
            <a:r>
              <a:rPr lang="en-US" dirty="0"/>
              <a:t>In this project, a frame is taken as input and the algorithm will determine the age and gender of person(s) in the frame. We divide the age into 8 ranges[</a:t>
            </a:r>
            <a:r>
              <a:rPr lang="en-US" dirty="0">
                <a:effectLst/>
              </a:rPr>
              <a:t> (0 – 2), (4 – 6), (8 – 12), (15 – 20), (25 – 32), (38 – 43), (48 – 53), (60 – 100)]</a:t>
            </a:r>
            <a:r>
              <a:rPr lang="en-US" dirty="0"/>
              <a:t> and the output age will fall into one of them. While, the gender will be either male or female. </a:t>
            </a:r>
          </a:p>
          <a:p>
            <a:endParaRPr lang="en-US" dirty="0"/>
          </a:p>
        </p:txBody>
      </p:sp>
      <p:pic>
        <p:nvPicPr>
          <p:cNvPr id="9" name="Picture 8" descr="A screenshot of a cell phone&#10;&#10;Description automatically generated">
            <a:extLst>
              <a:ext uri="{FF2B5EF4-FFF2-40B4-BE49-F238E27FC236}">
                <a16:creationId xmlns:a16="http://schemas.microsoft.com/office/drawing/2014/main" id="{710C8514-333B-4F21-81E2-1560370575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7999" y="4021769"/>
            <a:ext cx="5262783" cy="2625215"/>
          </a:xfrm>
          <a:prstGeom prst="rect">
            <a:avLst/>
          </a:prstGeom>
        </p:spPr>
      </p:pic>
    </p:spTree>
    <p:extLst>
      <p:ext uri="{BB962C8B-B14F-4D97-AF65-F5344CB8AC3E}">
        <p14:creationId xmlns:p14="http://schemas.microsoft.com/office/powerpoint/2010/main" val="1230802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A2115-6478-4725-B753-33D3D079CAF5}"/>
              </a:ext>
            </a:extLst>
          </p:cNvPr>
          <p:cNvSpPr>
            <a:spLocks noGrp="1"/>
          </p:cNvSpPr>
          <p:nvPr>
            <p:ph type="ctrTitle"/>
          </p:nvPr>
        </p:nvSpPr>
        <p:spPr>
          <a:xfrm>
            <a:off x="1595269" y="-572646"/>
            <a:ext cx="9001462" cy="1484216"/>
          </a:xfrm>
        </p:spPr>
        <p:txBody>
          <a:bodyPr/>
          <a:lstStyle/>
          <a:p>
            <a:r>
              <a:rPr lang="en-US" dirty="0"/>
              <a:t>Technologies used</a:t>
            </a:r>
          </a:p>
        </p:txBody>
      </p:sp>
      <p:sp>
        <p:nvSpPr>
          <p:cNvPr id="3" name="Subtitle 2">
            <a:extLst>
              <a:ext uri="{FF2B5EF4-FFF2-40B4-BE49-F238E27FC236}">
                <a16:creationId xmlns:a16="http://schemas.microsoft.com/office/drawing/2014/main" id="{E6431AFB-D308-4ADC-9E79-48F2E7E8F2B2}"/>
              </a:ext>
            </a:extLst>
          </p:cNvPr>
          <p:cNvSpPr>
            <a:spLocks noGrp="1"/>
          </p:cNvSpPr>
          <p:nvPr>
            <p:ph type="subTitle" idx="1"/>
          </p:nvPr>
        </p:nvSpPr>
        <p:spPr>
          <a:xfrm>
            <a:off x="384313" y="843744"/>
            <a:ext cx="10339028" cy="5398030"/>
          </a:xfrm>
        </p:spPr>
        <p:txBody>
          <a:bodyPr>
            <a:noAutofit/>
          </a:bodyPr>
          <a:lstStyle/>
          <a:p>
            <a:pPr marL="457200" indent="-457200">
              <a:buAutoNum type="arabicPeriod"/>
            </a:pPr>
            <a:r>
              <a:rPr lang="en-US" sz="2800" b="1" u="sng" dirty="0">
                <a:latin typeface="Times New Roman" panose="02020603050405020304" pitchFamily="18" charset="0"/>
                <a:cs typeface="Times New Roman" panose="02020603050405020304" pitchFamily="18" charset="0"/>
              </a:rPr>
              <a:t>OpenCV</a:t>
            </a:r>
            <a:endParaRPr lang="en-US" sz="2800" b="1" dirty="0">
              <a:latin typeface="Times New Roman" panose="02020603050405020304" pitchFamily="18" charset="0"/>
              <a:cs typeface="Times New Roman" panose="02020603050405020304" pitchFamily="18" charset="0"/>
            </a:endParaRPr>
          </a:p>
          <a:p>
            <a:pPr algn="l"/>
            <a:r>
              <a:rPr lang="en-US" sz="1400" dirty="0">
                <a:latin typeface="Times New Roman" panose="02020603050405020304" pitchFamily="18" charset="0"/>
                <a:cs typeface="Times New Roman" panose="02020603050405020304" pitchFamily="18" charset="0"/>
              </a:rPr>
              <a:t>OpenCV is Open Source Computer vision. </a:t>
            </a:r>
            <a:r>
              <a:rPr lang="en-US" sz="1400" dirty="0">
                <a:effectLst/>
                <a:latin typeface="Times New Roman" panose="02020603050405020304" pitchFamily="18" charset="0"/>
                <a:cs typeface="Times New Roman" panose="02020603050405020304" pitchFamily="18" charset="0"/>
              </a:rPr>
              <a:t>This library is capable of processing real-time frame and video while also boasting analytical capabilities.</a:t>
            </a:r>
            <a:r>
              <a:rPr lang="en-US" sz="1400" dirty="0">
                <a:latin typeface="Times New Roman" panose="02020603050405020304" pitchFamily="18" charset="0"/>
                <a:cs typeface="Times New Roman" panose="02020603050405020304" pitchFamily="18" charset="0"/>
              </a:rPr>
              <a:t>  OpenCV is used to display text on the picture using putText().  Imshow() is used for the frame output. The cv2.dnn.blobFromframe  function returns a blob  which is our input frame after mean subtraction, normalizing, and channel swapping.. </a:t>
            </a:r>
          </a:p>
          <a:p>
            <a:pPr algn="l"/>
            <a:r>
              <a:rPr lang="en-US" sz="1600" b="1" i="0" u="sng" dirty="0">
                <a:effectLst/>
                <a:latin typeface="Times New Roman" panose="02020603050405020304" pitchFamily="18" charset="0"/>
                <a:cs typeface="Times New Roman" panose="02020603050405020304" pitchFamily="18" charset="0"/>
              </a:rPr>
              <a:t>Features of OpenCV Library </a:t>
            </a:r>
            <a:r>
              <a:rPr lang="en-US" sz="1100" b="1" i="0" u="sng" dirty="0">
                <a:effectLst/>
                <a:latin typeface="Times New Roman" panose="02020603050405020304" pitchFamily="18" charset="0"/>
                <a:cs typeface="Times New Roman" panose="02020603050405020304" pitchFamily="18" charset="0"/>
              </a:rPr>
              <a:t>:  </a:t>
            </a:r>
            <a:r>
              <a:rPr lang="en-US" sz="1100" b="1" i="0" dirty="0">
                <a:effectLst/>
                <a:latin typeface="Times New Roman" panose="02020603050405020304" pitchFamily="18" charset="0"/>
                <a:cs typeface="Times New Roman" panose="02020603050405020304" pitchFamily="18" charset="0"/>
              </a:rPr>
              <a:t>                                                                </a:t>
            </a:r>
            <a:r>
              <a:rPr lang="en-US" sz="1100" b="1" dirty="0">
                <a:latin typeface="Times New Roman" panose="02020603050405020304" pitchFamily="18" charset="0"/>
                <a:cs typeface="Times New Roman" panose="02020603050405020304" pitchFamily="18" charset="0"/>
              </a:rPr>
              <a:t>MEAN SUBTRACTION USING </a:t>
            </a:r>
            <a:r>
              <a:rPr lang="en-US" sz="1100" b="1" dirty="0" err="1">
                <a:latin typeface="Times New Roman" panose="02020603050405020304" pitchFamily="18" charset="0"/>
                <a:cs typeface="Times New Roman" panose="02020603050405020304" pitchFamily="18" charset="0"/>
              </a:rPr>
              <a:t>blobFromImage</a:t>
            </a:r>
            <a:r>
              <a:rPr lang="en-US" sz="1100" b="1" dirty="0">
                <a:latin typeface="Times New Roman" panose="02020603050405020304" pitchFamily="18" charset="0"/>
                <a:cs typeface="Times New Roman" panose="02020603050405020304" pitchFamily="18" charset="0"/>
              </a:rPr>
              <a:t>() OF OpenCV</a:t>
            </a:r>
          </a:p>
          <a:p>
            <a:pPr algn="just"/>
            <a:r>
              <a:rPr lang="en-US" sz="1200" b="0" i="0" dirty="0">
                <a:effectLst/>
                <a:latin typeface="Times New Roman" panose="02020603050405020304" pitchFamily="18" charset="0"/>
                <a:cs typeface="Times New Roman" panose="02020603050405020304" pitchFamily="18" charset="0"/>
              </a:rPr>
              <a:t>Using OpenCV library, you can −</a:t>
            </a:r>
          </a:p>
          <a:p>
            <a:pPr algn="just">
              <a:buFont typeface="Arial" panose="020B0604020202020204" pitchFamily="34" charset="0"/>
              <a:buChar char="•"/>
            </a:pPr>
            <a:r>
              <a:rPr lang="en-US" sz="1200" b="0" i="0" dirty="0">
                <a:effectLst/>
                <a:latin typeface="Times New Roman" panose="02020603050405020304" pitchFamily="18" charset="0"/>
                <a:cs typeface="Times New Roman" panose="02020603050405020304" pitchFamily="18" charset="0"/>
              </a:rPr>
              <a:t>Read and write frames</a:t>
            </a:r>
          </a:p>
          <a:p>
            <a:pPr algn="just">
              <a:buFont typeface="Arial" panose="020B0604020202020204" pitchFamily="34" charset="0"/>
              <a:buChar char="•"/>
            </a:pPr>
            <a:r>
              <a:rPr lang="en-US" sz="1200" b="0" i="0" dirty="0">
                <a:effectLst/>
                <a:latin typeface="Times New Roman" panose="02020603050405020304" pitchFamily="18" charset="0"/>
                <a:cs typeface="Times New Roman" panose="02020603050405020304" pitchFamily="18" charset="0"/>
              </a:rPr>
              <a:t>Capture and save videos</a:t>
            </a:r>
          </a:p>
          <a:p>
            <a:pPr algn="just">
              <a:buFont typeface="Arial" panose="020B0604020202020204" pitchFamily="34" charset="0"/>
              <a:buChar char="•"/>
            </a:pPr>
            <a:r>
              <a:rPr lang="en-US" sz="1200" b="0" i="0" dirty="0">
                <a:effectLst/>
                <a:latin typeface="Times New Roman" panose="02020603050405020304" pitchFamily="18" charset="0"/>
                <a:cs typeface="Times New Roman" panose="02020603050405020304" pitchFamily="18" charset="0"/>
              </a:rPr>
              <a:t>Process frames (filter, transform)</a:t>
            </a:r>
          </a:p>
          <a:p>
            <a:pPr algn="just">
              <a:buFont typeface="Arial" panose="020B0604020202020204" pitchFamily="34" charset="0"/>
              <a:buChar char="•"/>
            </a:pPr>
            <a:r>
              <a:rPr lang="en-US" sz="1200" b="0" i="0" dirty="0">
                <a:effectLst/>
                <a:latin typeface="Times New Roman" panose="02020603050405020304" pitchFamily="18" charset="0"/>
                <a:cs typeface="Times New Roman" panose="02020603050405020304" pitchFamily="18" charset="0"/>
              </a:rPr>
              <a:t>Perform feature detection</a:t>
            </a:r>
          </a:p>
          <a:p>
            <a:pPr algn="just">
              <a:buFont typeface="Arial" panose="020B0604020202020204" pitchFamily="34" charset="0"/>
              <a:buChar char="•"/>
            </a:pPr>
            <a:r>
              <a:rPr lang="en-US" sz="1200" b="0" i="0" dirty="0">
                <a:effectLst/>
                <a:latin typeface="Times New Roman" panose="02020603050405020304" pitchFamily="18" charset="0"/>
                <a:cs typeface="Times New Roman" panose="02020603050405020304" pitchFamily="18" charset="0"/>
              </a:rPr>
              <a:t>Detect specific objects such as faces, eyes, cars, in the videos or frames.</a:t>
            </a:r>
          </a:p>
          <a:p>
            <a:pPr algn="just">
              <a:buFont typeface="Arial" panose="020B0604020202020204" pitchFamily="34" charset="0"/>
              <a:buChar char="•"/>
            </a:pPr>
            <a:r>
              <a:rPr lang="en-US" sz="1200" b="0" i="0" dirty="0">
                <a:effectLst/>
                <a:latin typeface="Times New Roman" panose="02020603050405020304" pitchFamily="18" charset="0"/>
                <a:cs typeface="Times New Roman" panose="02020603050405020304" pitchFamily="18" charset="0"/>
              </a:rPr>
              <a:t>Analyze the video, i.e., estimate the motion in it, subtract the background, and track objects in it.</a:t>
            </a:r>
          </a:p>
          <a:p>
            <a:pPr algn="just"/>
            <a:r>
              <a:rPr lang="en-US" sz="1200" b="0" i="0" dirty="0">
                <a:effectLst/>
                <a:latin typeface="Times New Roman" panose="02020603050405020304" pitchFamily="18" charset="0"/>
                <a:cs typeface="Times New Roman" panose="02020603050405020304" pitchFamily="18" charset="0"/>
              </a:rPr>
              <a:t>OpenCV was originally developed in C++. In addition to it, Python and Java bindings were provided. OpenCV runs on various Operating Systems such as windows, Linux, OSx, FreeBSD, Net BSD, Open BSD, etc.</a:t>
            </a:r>
          </a:p>
          <a:p>
            <a:endParaRPr lang="en-US" sz="1200" dirty="0">
              <a:latin typeface="Times New Roman" panose="02020603050405020304" pitchFamily="18" charset="0"/>
              <a:cs typeface="Times New Roman" panose="02020603050405020304" pitchFamily="18" charset="0"/>
            </a:endParaRPr>
          </a:p>
          <a:p>
            <a:pPr fontAlgn="base"/>
            <a:endParaRPr lang="en-US" sz="1200" u="sng" dirty="0">
              <a:latin typeface="Times New Roman" panose="02020603050405020304" pitchFamily="18" charset="0"/>
              <a:cs typeface="Times New Roman" panose="02020603050405020304" pitchFamily="18" charset="0"/>
            </a:endParaRPr>
          </a:p>
          <a:p>
            <a:pPr fontAlgn="base"/>
            <a:endParaRPr lang="en-US" sz="1200" u="sng" dirty="0">
              <a:latin typeface="Times New Roman" panose="02020603050405020304" pitchFamily="18" charset="0"/>
              <a:cs typeface="Times New Roman" panose="02020603050405020304" pitchFamily="18" charset="0"/>
            </a:endParaRPr>
          </a:p>
          <a:p>
            <a:pPr fontAlgn="base"/>
            <a:endParaRPr lang="en-US" sz="1200" u="sng" dirty="0">
              <a:latin typeface="Times New Roman" panose="02020603050405020304" pitchFamily="18" charset="0"/>
              <a:cs typeface="Times New Roman" panose="02020603050405020304" pitchFamily="18" charset="0"/>
            </a:endParaRPr>
          </a:p>
          <a:p>
            <a:pPr fontAlgn="base"/>
            <a:endParaRPr lang="en-US" sz="1200" u="sng" dirty="0">
              <a:latin typeface="Times New Roman" panose="02020603050405020304" pitchFamily="18" charset="0"/>
              <a:cs typeface="Times New Roman" panose="02020603050405020304" pitchFamily="18" charset="0"/>
            </a:endParaRPr>
          </a:p>
          <a:p>
            <a:pPr fontAlgn="base"/>
            <a:r>
              <a:rPr lang="en-US" sz="1200" dirty="0">
                <a:latin typeface="Times New Roman" panose="02020603050405020304" pitchFamily="18" charset="0"/>
                <a:cs typeface="Times New Roman" panose="02020603050405020304" pitchFamily="18" charset="0"/>
              </a:rPr>
              <a:t>The readNet() method to load the networks. The first parameter holds trained weights and the second carries network configuration</a:t>
            </a:r>
            <a:endParaRPr lang="en-US" sz="1200" u="sng" dirty="0">
              <a:latin typeface="Times New Roman" panose="02020603050405020304" pitchFamily="18" charset="0"/>
              <a:cs typeface="Times New Roman" panose="02020603050405020304" pitchFamily="18" charset="0"/>
            </a:endParaRPr>
          </a:p>
          <a:p>
            <a:pPr fontAlgn="base"/>
            <a:r>
              <a:rPr lang="en-US" sz="1200" u="sng" dirty="0">
                <a:latin typeface="Times New Roman" panose="02020603050405020304" pitchFamily="18" charset="0"/>
                <a:cs typeface="Times New Roman" panose="02020603050405020304" pitchFamily="18" charset="0"/>
              </a:rPr>
              <a:t>2. Convolutional Neural Network(CNN): </a:t>
            </a:r>
            <a:r>
              <a:rPr lang="en-US" sz="1200" dirty="0">
                <a:effectLst/>
                <a:latin typeface="Times New Roman" panose="02020603050405020304" pitchFamily="18" charset="0"/>
                <a:cs typeface="Times New Roman" panose="02020603050405020304" pitchFamily="18" charset="0"/>
              </a:rPr>
              <a:t>A </a:t>
            </a:r>
            <a:r>
              <a:rPr lang="en-US" sz="1200" b="1" i="1" dirty="0">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Convolutional Neural Network</a:t>
            </a:r>
            <a:r>
              <a:rPr lang="en-US" sz="1200" dirty="0">
                <a:effectLst/>
                <a:latin typeface="Times New Roman" panose="02020603050405020304" pitchFamily="18" charset="0"/>
                <a:cs typeface="Times New Roman" panose="02020603050405020304" pitchFamily="18" charset="0"/>
              </a:rPr>
              <a:t> is a deep neural network (DNN) widely used for the purposes of frame recognition and processing and </a:t>
            </a:r>
            <a:r>
              <a:rPr lang="en-US" sz="1200" b="1" i="1" dirty="0">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NLP</a:t>
            </a:r>
            <a:r>
              <a:rPr lang="en-US" sz="1200" b="1" i="1" dirty="0">
                <a:effectLst/>
                <a:latin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cs typeface="Times New Roman" panose="02020603050405020304" pitchFamily="18" charset="0"/>
              </a:rPr>
              <a:t>The convolutional neural network for this python project has 3 convolutional layers:</a:t>
            </a:r>
          </a:p>
          <a:p>
            <a:pPr fontAlgn="base"/>
            <a:r>
              <a:rPr lang="en-US" sz="1200" dirty="0">
                <a:effectLst/>
                <a:latin typeface="Times New Roman" panose="02020603050405020304" pitchFamily="18" charset="0"/>
                <a:cs typeface="Times New Roman" panose="02020603050405020304" pitchFamily="18" charset="0"/>
              </a:rPr>
              <a:t>Convolutional layer; 96 nodes, kernel size 7</a:t>
            </a:r>
          </a:p>
          <a:p>
            <a:pPr fontAlgn="base"/>
            <a:r>
              <a:rPr lang="en-US" sz="1200" dirty="0">
                <a:effectLst/>
                <a:latin typeface="Times New Roman" panose="02020603050405020304" pitchFamily="18" charset="0"/>
                <a:cs typeface="Times New Roman" panose="02020603050405020304" pitchFamily="18" charset="0"/>
              </a:rPr>
              <a:t>Convolutional layer; 256 nodes, kernel size 5</a:t>
            </a:r>
          </a:p>
          <a:p>
            <a:pPr fontAlgn="base"/>
            <a:r>
              <a:rPr lang="en-US" sz="1200" dirty="0">
                <a:effectLst/>
                <a:latin typeface="Times New Roman" panose="02020603050405020304" pitchFamily="18" charset="0"/>
                <a:cs typeface="Times New Roman" panose="02020603050405020304" pitchFamily="18" charset="0"/>
              </a:rPr>
              <a:t>Convolutional layer; 384 nodes, kernel size 3</a:t>
            </a:r>
          </a:p>
          <a:p>
            <a:pPr fontAlgn="base"/>
            <a:r>
              <a:rPr lang="en-US" sz="1200" dirty="0">
                <a:effectLst/>
                <a:latin typeface="Times New Roman" panose="02020603050405020304" pitchFamily="18" charset="0"/>
                <a:cs typeface="Times New Roman" panose="02020603050405020304" pitchFamily="18" charset="0"/>
              </a:rPr>
              <a:t>It has 2 fully connected layers, each with 512 nodes, and a final output layer of softmax type.</a:t>
            </a:r>
          </a:p>
          <a:p>
            <a:r>
              <a:rPr lang="en-US" sz="1200" u="sng" dirty="0">
                <a:latin typeface="Times New Roman" panose="02020603050405020304" pitchFamily="18" charset="0"/>
                <a:cs typeface="Times New Roman" panose="02020603050405020304" pitchFamily="18" charset="0"/>
              </a:rPr>
              <a:t>3. TensorFlow:  </a:t>
            </a:r>
            <a:r>
              <a:rPr lang="en-US" sz="1200" dirty="0">
                <a:latin typeface="Times New Roman" panose="02020603050405020304" pitchFamily="18" charset="0"/>
                <a:cs typeface="Times New Roman" panose="02020603050405020304" pitchFamily="18" charset="0"/>
              </a:rPr>
              <a:t>TensorFlow is the second machine learning framework that Google created and used to design, build, and train deep learning models. To train our model we have used 2 files(.pb and .pbtxt), which are TensorFlow files. Our project uses TensorFlow in the back-end. </a:t>
            </a:r>
          </a:p>
        </p:txBody>
      </p:sp>
      <p:pic>
        <p:nvPicPr>
          <p:cNvPr id="5" name="Picture 4" descr="A screenshot of a cell phone&#10;&#10;Description automatically generated">
            <a:extLst>
              <a:ext uri="{FF2B5EF4-FFF2-40B4-BE49-F238E27FC236}">
                <a16:creationId xmlns:a16="http://schemas.microsoft.com/office/drawing/2014/main" id="{C3B0A37F-2BFC-4C04-80D3-486D98F723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8988" y="2886408"/>
            <a:ext cx="3386159" cy="1312701"/>
          </a:xfrm>
          <a:prstGeom prst="rect">
            <a:avLst/>
          </a:prstGeom>
        </p:spPr>
      </p:pic>
      <p:pic>
        <p:nvPicPr>
          <p:cNvPr id="6" name="Picture 5" descr="A picture containing drawing&#10;&#10;Description automatically generated">
            <a:extLst>
              <a:ext uri="{FF2B5EF4-FFF2-40B4-BE49-F238E27FC236}">
                <a16:creationId xmlns:a16="http://schemas.microsoft.com/office/drawing/2014/main" id="{DBD30A67-FC32-4022-9A43-10448EE051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61409" y="843743"/>
            <a:ext cx="1048725" cy="587285"/>
          </a:xfrm>
          <a:prstGeom prst="rect">
            <a:avLst/>
          </a:prstGeom>
        </p:spPr>
      </p:pic>
    </p:spTree>
    <p:extLst>
      <p:ext uri="{BB962C8B-B14F-4D97-AF65-F5344CB8AC3E}">
        <p14:creationId xmlns:p14="http://schemas.microsoft.com/office/powerpoint/2010/main" val="988964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70754-AB0C-4E82-8144-BDE935A546BA}"/>
              </a:ext>
            </a:extLst>
          </p:cNvPr>
          <p:cNvSpPr>
            <a:spLocks noGrp="1"/>
          </p:cNvSpPr>
          <p:nvPr>
            <p:ph type="title"/>
          </p:nvPr>
        </p:nvSpPr>
        <p:spPr>
          <a:xfrm>
            <a:off x="1003957" y="6626"/>
            <a:ext cx="9733512" cy="1215062"/>
          </a:xfrm>
        </p:spPr>
        <p:txBody>
          <a:bodyPr>
            <a:normAutofit/>
          </a:bodyPr>
          <a:lstStyle/>
          <a:p>
            <a:r>
              <a:rPr lang="en-US" dirty="0"/>
              <a:t>2. Convolutional neural networks(cnn) </a:t>
            </a:r>
          </a:p>
        </p:txBody>
      </p:sp>
      <p:sp>
        <p:nvSpPr>
          <p:cNvPr id="3" name="Text Placeholder 2">
            <a:extLst>
              <a:ext uri="{FF2B5EF4-FFF2-40B4-BE49-F238E27FC236}">
                <a16:creationId xmlns:a16="http://schemas.microsoft.com/office/drawing/2014/main" id="{E506B8CC-9AC3-4317-8FBD-5D2609B1F15A}"/>
              </a:ext>
            </a:extLst>
          </p:cNvPr>
          <p:cNvSpPr>
            <a:spLocks noGrp="1"/>
          </p:cNvSpPr>
          <p:nvPr>
            <p:ph type="body" idx="1"/>
          </p:nvPr>
        </p:nvSpPr>
        <p:spPr>
          <a:xfrm>
            <a:off x="0" y="1221688"/>
            <a:ext cx="12072730" cy="5500897"/>
          </a:xfrm>
        </p:spPr>
        <p:txBody>
          <a:bodyPr>
            <a:noAutofit/>
          </a:bodyPr>
          <a:lstStyle/>
          <a:p>
            <a:pPr algn="l"/>
            <a:r>
              <a:rPr lang="en-US" sz="1400" dirty="0">
                <a:solidFill>
                  <a:schemeClr val="tx1"/>
                </a:solidFill>
                <a:effectLst/>
                <a:latin typeface="Times New Roman" panose="02020603050405020304" pitchFamily="18" charset="0"/>
                <a:cs typeface="Times New Roman" panose="02020603050405020304" pitchFamily="18" charset="0"/>
              </a:rPr>
              <a:t>A</a:t>
            </a:r>
            <a:r>
              <a:rPr lang="en-US" sz="1400" b="0" i="0" dirty="0">
                <a:solidFill>
                  <a:schemeClr val="tx1"/>
                </a:solidFill>
                <a:effectLst/>
                <a:latin typeface="Times New Roman" panose="02020603050405020304" pitchFamily="18" charset="0"/>
                <a:cs typeface="Times New Roman" panose="02020603050405020304" pitchFamily="18" charset="0"/>
              </a:rPr>
              <a:t> </a:t>
            </a:r>
            <a:r>
              <a:rPr lang="en-US" sz="1400" b="1" i="1" u="none" strike="noStrike" dirty="0">
                <a:solidFill>
                  <a:schemeClr val="tx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Convolutional Neural Network</a:t>
            </a:r>
            <a:r>
              <a:rPr lang="en-US" sz="1400" b="0" i="0" dirty="0">
                <a:solidFill>
                  <a:schemeClr val="tx1"/>
                </a:solidFill>
                <a:effectLst/>
                <a:latin typeface="Times New Roman" panose="02020603050405020304" pitchFamily="18" charset="0"/>
                <a:cs typeface="Times New Roman" panose="02020603050405020304" pitchFamily="18" charset="0"/>
              </a:rPr>
              <a:t> is a deep neural network (DNN) widely used for the purposes of frame recognition and processing and </a:t>
            </a:r>
            <a:r>
              <a:rPr lang="en-US" sz="1400" b="1" i="1" u="none" strike="noStrike" dirty="0">
                <a:solidFill>
                  <a:schemeClr val="tx1"/>
                </a:solidFill>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NLP</a:t>
            </a:r>
            <a:r>
              <a:rPr lang="en-US" sz="1400" b="0" i="0" dirty="0">
                <a:solidFill>
                  <a:schemeClr val="tx1"/>
                </a:solidFill>
                <a:effectLst/>
                <a:latin typeface="Times New Roman" panose="02020603050405020304" pitchFamily="18" charset="0"/>
                <a:cs typeface="Times New Roman" panose="02020603050405020304" pitchFamily="18" charset="0"/>
              </a:rPr>
              <a:t>. Also known as a ConvNet, a CNN has input and output layers, and multiple hidden layers, many of which are convolutional. In a way, CNNs are regularized multilayer </a:t>
            </a:r>
            <a:r>
              <a:rPr lang="en-US" sz="1400" b="0" i="0" dirty="0" err="1">
                <a:solidFill>
                  <a:schemeClr val="tx1"/>
                </a:solidFill>
                <a:effectLst/>
                <a:latin typeface="Times New Roman" panose="02020603050405020304" pitchFamily="18" charset="0"/>
                <a:cs typeface="Times New Roman" panose="02020603050405020304" pitchFamily="18" charset="0"/>
              </a:rPr>
              <a:t>perceptrons</a:t>
            </a:r>
            <a:r>
              <a:rPr lang="en-US" sz="1400" b="0" i="0" dirty="0">
                <a:solidFill>
                  <a:schemeClr val="tx1"/>
                </a:solidFill>
                <a:effectLst/>
                <a:latin typeface="Times New Roman" panose="02020603050405020304" pitchFamily="18" charset="0"/>
                <a:cs typeface="Times New Roman" panose="02020603050405020304" pitchFamily="18" charset="0"/>
              </a:rPr>
              <a:t>.</a:t>
            </a:r>
          </a:p>
          <a:p>
            <a:pPr algn="l"/>
            <a:r>
              <a:rPr lang="en-US" sz="1400" b="0" i="0" dirty="0">
                <a:solidFill>
                  <a:schemeClr val="tx1"/>
                </a:solidFill>
                <a:effectLst/>
                <a:latin typeface="Times New Roman" panose="02020603050405020304" pitchFamily="18" charset="0"/>
                <a:cs typeface="Times New Roman" panose="02020603050405020304" pitchFamily="18" charset="0"/>
              </a:rPr>
              <a:t>The convolutional neural network for this python project has 3 convolutional layers:</a:t>
            </a:r>
          </a:p>
          <a:p>
            <a:pPr algn="l" fontAlgn="base"/>
            <a:r>
              <a:rPr lang="en-US" sz="1400" b="0" i="0" dirty="0">
                <a:solidFill>
                  <a:schemeClr val="tx1"/>
                </a:solidFill>
                <a:effectLst/>
                <a:latin typeface="Times New Roman" panose="02020603050405020304" pitchFamily="18" charset="0"/>
                <a:cs typeface="Times New Roman" panose="02020603050405020304" pitchFamily="18" charset="0"/>
              </a:rPr>
              <a:t>Convolutional layer; 96 nodes, kernel size 7</a:t>
            </a:r>
          </a:p>
          <a:p>
            <a:pPr algn="l" fontAlgn="base">
              <a:buFont typeface="Arial" panose="020B0604020202020204" pitchFamily="34" charset="0"/>
              <a:buChar char="•"/>
            </a:pPr>
            <a:r>
              <a:rPr lang="en-US" sz="1400" b="0" i="0" dirty="0">
                <a:solidFill>
                  <a:schemeClr val="tx1"/>
                </a:solidFill>
                <a:effectLst/>
                <a:latin typeface="Times New Roman" panose="02020603050405020304" pitchFamily="18" charset="0"/>
                <a:cs typeface="Times New Roman" panose="02020603050405020304" pitchFamily="18" charset="0"/>
              </a:rPr>
              <a:t>Convolutional layer; 256 nodes, kernel size 5</a:t>
            </a:r>
          </a:p>
          <a:p>
            <a:pPr algn="l" fontAlgn="base">
              <a:buFont typeface="Arial" panose="020B0604020202020204" pitchFamily="34" charset="0"/>
              <a:buChar char="•"/>
            </a:pPr>
            <a:r>
              <a:rPr lang="en-US" sz="1400" b="0" i="0" dirty="0">
                <a:solidFill>
                  <a:schemeClr val="tx1"/>
                </a:solidFill>
                <a:effectLst/>
                <a:latin typeface="Times New Roman" panose="02020603050405020304" pitchFamily="18" charset="0"/>
                <a:cs typeface="Times New Roman" panose="02020603050405020304" pitchFamily="18" charset="0"/>
              </a:rPr>
              <a:t>Convolutional layer; 384 nodes, kernel size 3</a:t>
            </a:r>
          </a:p>
          <a:p>
            <a:pPr algn="l" fontAlgn="base"/>
            <a:r>
              <a:rPr lang="en-US" sz="1400" b="0" i="0" dirty="0">
                <a:solidFill>
                  <a:schemeClr val="tx1"/>
                </a:solidFill>
                <a:effectLst/>
                <a:latin typeface="Times New Roman" panose="02020603050405020304" pitchFamily="18" charset="0"/>
                <a:cs typeface="Times New Roman" panose="02020603050405020304" pitchFamily="18" charset="0"/>
              </a:rPr>
              <a:t>It has 2 fully connected layers, each with 512 nodes, and a final output layer of softmax type.</a:t>
            </a:r>
          </a:p>
          <a:p>
            <a:pPr algn="l"/>
            <a:r>
              <a:rPr lang="en-US" sz="1400" dirty="0">
                <a:latin typeface="Times New Roman" panose="02020603050405020304" pitchFamily="18" charset="0"/>
                <a:cs typeface="Times New Roman" panose="02020603050405020304" pitchFamily="18" charset="0"/>
              </a:rPr>
              <a:t>1. A first fully connected layer that receives the output of the third convolutional layer and contains 512 neurons, followed by a ReLU and a dropout layer.</a:t>
            </a:r>
          </a:p>
          <a:p>
            <a:pPr algn="l"/>
            <a:r>
              <a:rPr lang="en-US" sz="1400" dirty="0">
                <a:latin typeface="Times New Roman" panose="02020603050405020304" pitchFamily="18" charset="0"/>
                <a:cs typeface="Times New Roman" panose="02020603050405020304" pitchFamily="18" charset="0"/>
              </a:rPr>
              <a:t>2. A second fully connected layer that receives the 512- dimensional output of the first fully connected layer and again contains 512 neurons, followed by a ReLU and                                                  a dropout layer.</a:t>
            </a:r>
          </a:p>
          <a:p>
            <a:pPr algn="l"/>
            <a:r>
              <a:rPr lang="en-US" sz="1400" dirty="0">
                <a:latin typeface="Times New Roman" panose="02020603050405020304" pitchFamily="18" charset="0"/>
                <a:cs typeface="Times New Roman" panose="02020603050405020304" pitchFamily="18" charset="0"/>
              </a:rPr>
              <a:t>3. A third, fully connected layer which maps to the final classes for age or gender.</a:t>
            </a:r>
            <a:endParaRPr lang="en-US" sz="1400" dirty="0">
              <a:solidFill>
                <a:schemeClr val="tx1"/>
              </a:solidFill>
              <a:latin typeface="Times New Roman" panose="02020603050405020304" pitchFamily="18" charset="0"/>
              <a:cs typeface="Times New Roman" panose="02020603050405020304" pitchFamily="18" charset="0"/>
            </a:endParaRPr>
          </a:p>
        </p:txBody>
      </p:sp>
      <p:pic>
        <p:nvPicPr>
          <p:cNvPr id="14" name="Picture 13" descr="A close up of a logo&#10;&#10;Description automatically generated">
            <a:extLst>
              <a:ext uri="{FF2B5EF4-FFF2-40B4-BE49-F238E27FC236}">
                <a16:creationId xmlns:a16="http://schemas.microsoft.com/office/drawing/2014/main" id="{810C2B5E-BD85-457F-8AC1-4568861A31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8685" y="5234584"/>
            <a:ext cx="6754045" cy="1488001"/>
          </a:xfrm>
          <a:prstGeom prst="rect">
            <a:avLst/>
          </a:prstGeom>
        </p:spPr>
      </p:pic>
    </p:spTree>
    <p:extLst>
      <p:ext uri="{BB962C8B-B14F-4D97-AF65-F5344CB8AC3E}">
        <p14:creationId xmlns:p14="http://schemas.microsoft.com/office/powerpoint/2010/main" val="2609531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7FB3-1C70-4D73-AF69-1687DB701321}"/>
              </a:ext>
            </a:extLst>
          </p:cNvPr>
          <p:cNvSpPr>
            <a:spLocks noGrp="1"/>
          </p:cNvSpPr>
          <p:nvPr>
            <p:ph type="ctrTitle"/>
          </p:nvPr>
        </p:nvSpPr>
        <p:spPr>
          <a:xfrm>
            <a:off x="1422991" y="278295"/>
            <a:ext cx="9001462" cy="925789"/>
          </a:xfrm>
        </p:spPr>
        <p:txBody>
          <a:bodyPr/>
          <a:lstStyle/>
          <a:p>
            <a:r>
              <a:rPr lang="en-US" dirty="0"/>
              <a:t>3. TensorFlow</a:t>
            </a:r>
          </a:p>
        </p:txBody>
      </p:sp>
      <p:sp>
        <p:nvSpPr>
          <p:cNvPr id="3" name="Subtitle 2">
            <a:extLst>
              <a:ext uri="{FF2B5EF4-FFF2-40B4-BE49-F238E27FC236}">
                <a16:creationId xmlns:a16="http://schemas.microsoft.com/office/drawing/2014/main" id="{0219E7E0-374F-4672-B1CB-49BEF69B5336}"/>
              </a:ext>
            </a:extLst>
          </p:cNvPr>
          <p:cNvSpPr>
            <a:spLocks noGrp="1"/>
          </p:cNvSpPr>
          <p:nvPr>
            <p:ph type="subTitle" idx="1"/>
          </p:nvPr>
        </p:nvSpPr>
        <p:spPr>
          <a:xfrm>
            <a:off x="0" y="1204084"/>
            <a:ext cx="11993217" cy="5375621"/>
          </a:xfrm>
        </p:spPr>
        <p:txBody>
          <a:bodyPr>
            <a:normAutofit fontScale="92500" lnSpcReduction="10000"/>
          </a:bodyPr>
          <a:lstStyle/>
          <a:p>
            <a:pPr algn="l"/>
            <a:r>
              <a:rPr lang="en-US" sz="1800" b="0" i="0" dirty="0">
                <a:effectLst/>
                <a:latin typeface="Times New Roman" panose="02020603050405020304" pitchFamily="18" charset="0"/>
                <a:cs typeface="Times New Roman" panose="02020603050405020304" pitchFamily="18" charset="0"/>
              </a:rPr>
              <a:t>TensorFlow is an end-to-end open source platform for machine learning. TensorFlow is a rich system for managing all aspects of a machine learning system</a:t>
            </a:r>
            <a:r>
              <a:rPr lang="en-US" sz="1600" b="0" i="0" dirty="0">
                <a:effectLst/>
                <a:latin typeface="Times New Roman" panose="02020603050405020304" pitchFamily="18" charset="0"/>
                <a:cs typeface="Times New Roman" panose="02020603050405020304" pitchFamily="18" charset="0"/>
              </a:rPr>
              <a:t>.</a:t>
            </a:r>
            <a:r>
              <a:rPr lang="en-US" dirty="0">
                <a:effectLst/>
                <a:latin typeface="Times New Roman" panose="02020603050405020304" pitchFamily="18" charset="0"/>
                <a:cs typeface="Times New Roman" panose="02020603050405020304" pitchFamily="18" charset="0"/>
              </a:rPr>
              <a:t> . </a:t>
            </a:r>
            <a:r>
              <a:rPr lang="en-US" sz="1800" dirty="0">
                <a:effectLst/>
                <a:latin typeface="Times New Roman" panose="02020603050405020304" pitchFamily="18" charset="0"/>
                <a:cs typeface="Times New Roman" panose="02020603050405020304" pitchFamily="18" charset="0"/>
              </a:rPr>
              <a:t>TensorFlow allows developers to create </a:t>
            </a:r>
            <a:r>
              <a:rPr lang="en-US" sz="1800" i="1" dirty="0">
                <a:effectLst/>
                <a:latin typeface="Times New Roman" panose="02020603050405020304" pitchFamily="18" charset="0"/>
                <a:cs typeface="Times New Roman" panose="02020603050405020304" pitchFamily="18" charset="0"/>
              </a:rPr>
              <a:t>dataflow graphs</a:t>
            </a:r>
            <a:r>
              <a:rPr lang="en-US" sz="1800" dirty="0">
                <a:effectLst/>
                <a:latin typeface="Times New Roman" panose="02020603050405020304" pitchFamily="18" charset="0"/>
                <a:cs typeface="Times New Roman" panose="02020603050405020304" pitchFamily="18" charset="0"/>
              </a:rPr>
              <a:t>—structures that describe how data moves through a </a:t>
            </a:r>
            <a:r>
              <a:rPr lang="en-US" sz="1800" dirty="0">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graph</a:t>
            </a:r>
            <a:r>
              <a:rPr lang="en-US" sz="1800" dirty="0">
                <a:effectLst/>
                <a:latin typeface="Times New Roman" panose="02020603050405020304" pitchFamily="18" charset="0"/>
                <a:cs typeface="Times New Roman" panose="02020603050405020304" pitchFamily="18" charset="0"/>
              </a:rPr>
              <a:t>, or a series of processing nodes. Each node in the graph represents a mathematical operation, and each connection or edge between nodes is a multidimensional data array, or </a:t>
            </a:r>
            <a:r>
              <a:rPr lang="en-US" sz="1800" i="1" dirty="0">
                <a:effectLst/>
                <a:latin typeface="Times New Roman" panose="02020603050405020304" pitchFamily="18" charset="0"/>
                <a:cs typeface="Times New Roman" panose="02020603050405020304" pitchFamily="18" charset="0"/>
              </a:rPr>
              <a:t>tensor. </a:t>
            </a:r>
            <a:r>
              <a:rPr lang="en-US" sz="1800" b="0" i="0" dirty="0">
                <a:effectLst/>
                <a:latin typeface="Times New Roman" panose="02020603050405020304" pitchFamily="18" charset="0"/>
                <a:cs typeface="Times New Roman" panose="02020603050405020304" pitchFamily="18" charset="0"/>
              </a:rPr>
              <a:t>The single biggest benefit TensorFlow provides for machine learning development is </a:t>
            </a:r>
            <a:r>
              <a:rPr lang="en-US" sz="1800" b="0" i="1" dirty="0">
                <a:effectLst/>
                <a:latin typeface="Times New Roman" panose="02020603050405020304" pitchFamily="18" charset="0"/>
                <a:cs typeface="Times New Roman" panose="02020603050405020304" pitchFamily="18" charset="0"/>
              </a:rPr>
              <a:t>abstraction.</a:t>
            </a:r>
            <a:r>
              <a:rPr lang="en-US" sz="1800" b="0" i="0" dirty="0">
                <a:effectLst/>
                <a:latin typeface="Times New Roman" panose="02020603050405020304" pitchFamily="18" charset="0"/>
                <a:cs typeface="Times New Roman" panose="02020603050405020304" pitchFamily="18" charset="0"/>
              </a:rPr>
              <a:t> Instead of dealing with the nitty-gritty details of implementing algorithms, or figuring out proper ways to hitch the output of one function to the input of another, the developer can focus on the overall logic of the application. TensorFlow takes care of the details behind the scenes.</a:t>
            </a:r>
            <a:endParaRPr lang="en-US" b="0" i="0" dirty="0">
              <a:effectLst/>
              <a:latin typeface="Times New Roman" panose="02020603050405020304" pitchFamily="18" charset="0"/>
              <a:cs typeface="Times New Roman" panose="02020603050405020304" pitchFamily="18" charset="0"/>
            </a:endParaRPr>
          </a:p>
          <a:p>
            <a:pPr algn="l"/>
            <a:endParaRPr lang="en-US" sz="1800" b="0" i="0" dirty="0">
              <a:effectLst/>
              <a:latin typeface="Georgia" panose="02040502050405020303" pitchFamily="18" charset="0"/>
            </a:endParaRPr>
          </a:p>
          <a:p>
            <a:pPr algn="l"/>
            <a:endParaRPr lang="en-US" sz="1800" dirty="0">
              <a:effectLst/>
              <a:latin typeface="Georgia" panose="02040502050405020303" pitchFamily="18" charset="0"/>
            </a:endParaRPr>
          </a:p>
          <a:p>
            <a:pPr algn="l"/>
            <a:endParaRPr lang="en-US" sz="1800" b="0" i="0" dirty="0">
              <a:effectLst/>
              <a:latin typeface="Georgia" panose="02040502050405020303" pitchFamily="18" charset="0"/>
            </a:endParaRPr>
          </a:p>
          <a:p>
            <a:pPr algn="l"/>
            <a:endParaRPr lang="en-US" sz="1800" dirty="0">
              <a:effectLst/>
              <a:latin typeface="Georgia" panose="02040502050405020303" pitchFamily="18" charset="0"/>
            </a:endParaRPr>
          </a:p>
          <a:p>
            <a:pPr algn="l"/>
            <a:endParaRPr lang="en-US" sz="1800" b="0" i="0" dirty="0">
              <a:effectLst/>
              <a:latin typeface="Georgia" panose="02040502050405020303" pitchFamily="18" charset="0"/>
            </a:endParaRPr>
          </a:p>
          <a:p>
            <a:pPr algn="l"/>
            <a:r>
              <a:rPr lang="en-US" sz="1800" b="0" i="0" dirty="0">
                <a:effectLst/>
                <a:latin typeface="Georgia" panose="02040502050405020303" pitchFamily="18" charset="0"/>
              </a:rPr>
              <a:t>For face detection, we have a .pb file- this is a protobuf file (protocol buffer); it holds the graph definition and the trained weights of the model. We can use this to run the trained model. And while a .pb file holds the protobuf in binary format, one with the .pbtxt extension holds it in text format. These are TensorFlow files. </a:t>
            </a:r>
            <a:endParaRPr lang="en-US" sz="1800" dirty="0">
              <a:latin typeface="Times New Roman" panose="02020603050405020304" pitchFamily="18" charset="0"/>
              <a:cs typeface="Times New Roman" panose="02020603050405020304" pitchFamily="18" charset="0"/>
            </a:endParaRPr>
          </a:p>
        </p:txBody>
      </p:sp>
      <p:pic>
        <p:nvPicPr>
          <p:cNvPr id="5" name="Picture 4" descr="A close up of a sign&#10;&#10;Description automatically generated">
            <a:extLst>
              <a:ext uri="{FF2B5EF4-FFF2-40B4-BE49-F238E27FC236}">
                <a16:creationId xmlns:a16="http://schemas.microsoft.com/office/drawing/2014/main" id="{08BA4530-17FE-4E02-9FC0-23CE5DDD34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0329" y="3429000"/>
            <a:ext cx="2343150" cy="1952625"/>
          </a:xfrm>
          <a:prstGeom prst="rect">
            <a:avLst/>
          </a:prstGeom>
        </p:spPr>
      </p:pic>
    </p:spTree>
    <p:extLst>
      <p:ext uri="{BB962C8B-B14F-4D97-AF65-F5344CB8AC3E}">
        <p14:creationId xmlns:p14="http://schemas.microsoft.com/office/powerpoint/2010/main" val="20013795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82EE3-1866-405F-AB5B-3ECDD4043D8A}"/>
              </a:ext>
            </a:extLst>
          </p:cNvPr>
          <p:cNvSpPr>
            <a:spLocks noGrp="1"/>
          </p:cNvSpPr>
          <p:nvPr>
            <p:ph type="ctrTitle"/>
          </p:nvPr>
        </p:nvSpPr>
        <p:spPr>
          <a:xfrm>
            <a:off x="1435347" y="20599"/>
            <a:ext cx="9001462" cy="676611"/>
          </a:xfrm>
        </p:spPr>
        <p:txBody>
          <a:bodyPr>
            <a:normAutofit/>
          </a:bodyPr>
          <a:lstStyle/>
          <a:p>
            <a:r>
              <a:rPr lang="en-US" sz="3600" dirty="0"/>
              <a:t>Flow chart</a:t>
            </a:r>
          </a:p>
        </p:txBody>
      </p:sp>
      <p:sp>
        <p:nvSpPr>
          <p:cNvPr id="3" name="Subtitle 2">
            <a:extLst>
              <a:ext uri="{FF2B5EF4-FFF2-40B4-BE49-F238E27FC236}">
                <a16:creationId xmlns:a16="http://schemas.microsoft.com/office/drawing/2014/main" id="{56A02F51-DD98-44F5-A565-D8623D2688ED}"/>
              </a:ext>
            </a:extLst>
          </p:cNvPr>
          <p:cNvSpPr>
            <a:spLocks noGrp="1"/>
          </p:cNvSpPr>
          <p:nvPr>
            <p:ph type="subTitle" idx="1"/>
          </p:nvPr>
        </p:nvSpPr>
        <p:spPr>
          <a:xfrm>
            <a:off x="1345965" y="772107"/>
            <a:ext cx="9001462" cy="6002838"/>
          </a:xfrm>
        </p:spPr>
        <p:txBody>
          <a:bodyPr/>
          <a:lstStyle/>
          <a:p>
            <a:endParaRPr lang="en-US" dirty="0"/>
          </a:p>
          <a:p>
            <a:endParaRPr lang="en-US" dirty="0"/>
          </a:p>
        </p:txBody>
      </p:sp>
      <p:sp>
        <p:nvSpPr>
          <p:cNvPr id="4" name="Oval 3">
            <a:extLst>
              <a:ext uri="{FF2B5EF4-FFF2-40B4-BE49-F238E27FC236}">
                <a16:creationId xmlns:a16="http://schemas.microsoft.com/office/drawing/2014/main" id="{48837F1F-BD31-4C66-A8F6-F26CC7C562A6}"/>
              </a:ext>
            </a:extLst>
          </p:cNvPr>
          <p:cNvSpPr/>
          <p:nvPr/>
        </p:nvSpPr>
        <p:spPr>
          <a:xfrm>
            <a:off x="5149765" y="791985"/>
            <a:ext cx="1455078" cy="8969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Start</a:t>
            </a:r>
          </a:p>
        </p:txBody>
      </p:sp>
      <p:sp>
        <p:nvSpPr>
          <p:cNvPr id="5" name="Subtitle 2">
            <a:extLst>
              <a:ext uri="{FF2B5EF4-FFF2-40B4-BE49-F238E27FC236}">
                <a16:creationId xmlns:a16="http://schemas.microsoft.com/office/drawing/2014/main" id="{CF61E465-104A-46A6-8D33-7B0655765527}"/>
              </a:ext>
            </a:extLst>
          </p:cNvPr>
          <p:cNvSpPr>
            <a:spLocks noGrp="1"/>
          </p:cNvSpPr>
          <p:nvPr/>
        </p:nvSpPr>
        <p:spPr>
          <a:xfrm>
            <a:off x="7294496" y="4363824"/>
            <a:ext cx="457200" cy="45719"/>
          </a:xfrm>
          <a:prstGeom prst="rect">
            <a:avLst/>
          </a:prstGeom>
        </p:spPr>
        <p:txBody>
          <a:bodyPr vert="horz" tIns="0" rIns="45720" bIns="0" anchor="b">
            <a:normAutofit fontScale="250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 </a:t>
            </a:r>
          </a:p>
        </p:txBody>
      </p:sp>
      <p:sp>
        <p:nvSpPr>
          <p:cNvPr id="6" name="Subtitle 2">
            <a:extLst>
              <a:ext uri="{FF2B5EF4-FFF2-40B4-BE49-F238E27FC236}">
                <a16:creationId xmlns:a16="http://schemas.microsoft.com/office/drawing/2014/main" id="{131AC446-7666-40E6-AEF4-36CBC29A9581}"/>
              </a:ext>
            </a:extLst>
          </p:cNvPr>
          <p:cNvSpPr txBox="1">
            <a:spLocks/>
          </p:cNvSpPr>
          <p:nvPr/>
        </p:nvSpPr>
        <p:spPr>
          <a:xfrm>
            <a:off x="7446896" y="3017132"/>
            <a:ext cx="1066800" cy="1544812"/>
          </a:xfrm>
          <a:prstGeom prst="rect">
            <a:avLst/>
          </a:prstGeom>
        </p:spPr>
        <p:txBody>
          <a:bodyPr vert="horz" tIns="0" rIns="45720" bIns="0" anchor="b">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ct val="20000"/>
              </a:spcBef>
              <a:spcAft>
                <a:spcPts val="0"/>
              </a:spcAft>
              <a:buClr>
                <a:schemeClr val="accent1"/>
              </a:buClr>
              <a:buSzPct val="80000"/>
              <a:buFont typeface="Wingdings 2"/>
              <a:buNone/>
              <a:tabLst/>
              <a:defRPr/>
            </a:pP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
        <p:nvSpPr>
          <p:cNvPr id="7" name="Subtitle 2">
            <a:extLst>
              <a:ext uri="{FF2B5EF4-FFF2-40B4-BE49-F238E27FC236}">
                <a16:creationId xmlns:a16="http://schemas.microsoft.com/office/drawing/2014/main" id="{121BAF75-D3EF-40D1-A494-52D580839BC6}"/>
              </a:ext>
            </a:extLst>
          </p:cNvPr>
          <p:cNvSpPr txBox="1">
            <a:spLocks/>
          </p:cNvSpPr>
          <p:nvPr/>
        </p:nvSpPr>
        <p:spPr>
          <a:xfrm>
            <a:off x="7599296" y="3169532"/>
            <a:ext cx="1066800" cy="1544812"/>
          </a:xfrm>
          <a:prstGeom prst="rect">
            <a:avLst/>
          </a:prstGeom>
        </p:spPr>
        <p:txBody>
          <a:bodyPr vert="horz" tIns="0" rIns="45720" bIns="0" anchor="b">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ct val="20000"/>
              </a:spcBef>
              <a:spcAft>
                <a:spcPts val="0"/>
              </a:spcAft>
              <a:buClr>
                <a:schemeClr val="accent1"/>
              </a:buClr>
              <a:buSzPct val="80000"/>
              <a:buFont typeface="Wingdings 2"/>
              <a:buNone/>
              <a:tabLst/>
              <a:defRPr/>
            </a:pP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
        <p:nvSpPr>
          <p:cNvPr id="8" name="Subtitle 2">
            <a:extLst>
              <a:ext uri="{FF2B5EF4-FFF2-40B4-BE49-F238E27FC236}">
                <a16:creationId xmlns:a16="http://schemas.microsoft.com/office/drawing/2014/main" id="{31BEA0A9-69D5-494B-B51E-E98A2989B295}"/>
              </a:ext>
            </a:extLst>
          </p:cNvPr>
          <p:cNvSpPr txBox="1">
            <a:spLocks/>
          </p:cNvSpPr>
          <p:nvPr/>
        </p:nvSpPr>
        <p:spPr>
          <a:xfrm>
            <a:off x="7751696" y="3321932"/>
            <a:ext cx="1066800" cy="1544812"/>
          </a:xfrm>
          <a:prstGeom prst="rect">
            <a:avLst/>
          </a:prstGeom>
        </p:spPr>
        <p:txBody>
          <a:bodyPr vert="horz" tIns="0" rIns="45720" bIns="0" anchor="b">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ct val="20000"/>
              </a:spcBef>
              <a:spcAft>
                <a:spcPts val="0"/>
              </a:spcAft>
              <a:buClr>
                <a:schemeClr val="accent1"/>
              </a:buClr>
              <a:buSzPct val="80000"/>
              <a:buFont typeface="Wingdings 2"/>
              <a:buNone/>
              <a:tabLst/>
              <a:defRPr/>
            </a:pP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
        <p:nvSpPr>
          <p:cNvPr id="9" name="Rectangle 8">
            <a:extLst>
              <a:ext uri="{FF2B5EF4-FFF2-40B4-BE49-F238E27FC236}">
                <a16:creationId xmlns:a16="http://schemas.microsoft.com/office/drawing/2014/main" id="{73331454-072F-4EA6-9DF8-0D0457128BEA}"/>
              </a:ext>
            </a:extLst>
          </p:cNvPr>
          <p:cNvSpPr/>
          <p:nvPr/>
        </p:nvSpPr>
        <p:spPr>
          <a:xfrm>
            <a:off x="5250278" y="2015576"/>
            <a:ext cx="137160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600" b="1" dirty="0">
                <a:solidFill>
                  <a:schemeClr val="bg1"/>
                </a:solidFill>
                <a:effectLst>
                  <a:innerShdw blurRad="63500" dist="50800" dir="18900000">
                    <a:prstClr val="black">
                      <a:alpha val="50000"/>
                    </a:prstClr>
                  </a:innerShdw>
                </a:effectLst>
              </a:rPr>
              <a:t>Image </a:t>
            </a:r>
          </a:p>
          <a:p>
            <a:pPr algn="ctr"/>
            <a:r>
              <a:rPr lang="en-US" sz="1600" b="1" dirty="0">
                <a:solidFill>
                  <a:schemeClr val="bg1"/>
                </a:solidFill>
                <a:effectLst>
                  <a:innerShdw blurRad="63500" dist="50800" dir="18900000">
                    <a:prstClr val="black">
                      <a:alpha val="50000"/>
                    </a:prstClr>
                  </a:innerShdw>
                </a:effectLst>
              </a:rPr>
              <a:t>Acquisition</a:t>
            </a:r>
          </a:p>
        </p:txBody>
      </p:sp>
      <p:sp>
        <p:nvSpPr>
          <p:cNvPr id="10" name="Rectangle 9">
            <a:extLst>
              <a:ext uri="{FF2B5EF4-FFF2-40B4-BE49-F238E27FC236}">
                <a16:creationId xmlns:a16="http://schemas.microsoft.com/office/drawing/2014/main" id="{86BB9C4A-A9BF-4089-AFF9-E949B959A811}"/>
              </a:ext>
            </a:extLst>
          </p:cNvPr>
          <p:cNvSpPr/>
          <p:nvPr/>
        </p:nvSpPr>
        <p:spPr>
          <a:xfrm>
            <a:off x="5237096" y="3086641"/>
            <a:ext cx="137160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600" b="1" dirty="0">
                <a:solidFill>
                  <a:schemeClr val="bg1"/>
                </a:solidFill>
              </a:rPr>
              <a:t>Face Detection</a:t>
            </a:r>
          </a:p>
        </p:txBody>
      </p:sp>
      <p:sp>
        <p:nvSpPr>
          <p:cNvPr id="11" name="Rectangle 10">
            <a:extLst>
              <a:ext uri="{FF2B5EF4-FFF2-40B4-BE49-F238E27FC236}">
                <a16:creationId xmlns:a16="http://schemas.microsoft.com/office/drawing/2014/main" id="{08FE3B3E-79F7-4FFA-9FAE-A8E4992DB62D}"/>
              </a:ext>
            </a:extLst>
          </p:cNvPr>
          <p:cNvSpPr/>
          <p:nvPr/>
        </p:nvSpPr>
        <p:spPr>
          <a:xfrm>
            <a:off x="5237096" y="4186342"/>
            <a:ext cx="13716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600" b="1" dirty="0">
                <a:solidFill>
                  <a:schemeClr val="bg1"/>
                </a:solidFill>
              </a:rPr>
              <a:t>Feature Extraction</a:t>
            </a:r>
          </a:p>
        </p:txBody>
      </p:sp>
      <p:sp>
        <p:nvSpPr>
          <p:cNvPr id="12" name="Rectangle 11">
            <a:extLst>
              <a:ext uri="{FF2B5EF4-FFF2-40B4-BE49-F238E27FC236}">
                <a16:creationId xmlns:a16="http://schemas.microsoft.com/office/drawing/2014/main" id="{A8EAEAD7-11AD-49B4-A6FA-2ECB54DD268C}"/>
              </a:ext>
            </a:extLst>
          </p:cNvPr>
          <p:cNvSpPr/>
          <p:nvPr/>
        </p:nvSpPr>
        <p:spPr>
          <a:xfrm>
            <a:off x="5237096" y="5150732"/>
            <a:ext cx="13716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b="1" dirty="0">
                <a:solidFill>
                  <a:schemeClr val="bg1"/>
                </a:solidFill>
              </a:rPr>
              <a:t>Support Vector Machine</a:t>
            </a:r>
          </a:p>
        </p:txBody>
      </p:sp>
      <p:sp>
        <p:nvSpPr>
          <p:cNvPr id="13" name="Rectangle 12">
            <a:extLst>
              <a:ext uri="{FF2B5EF4-FFF2-40B4-BE49-F238E27FC236}">
                <a16:creationId xmlns:a16="http://schemas.microsoft.com/office/drawing/2014/main" id="{F6C6CDE0-B128-4E5A-9E73-025562A053AA}"/>
              </a:ext>
            </a:extLst>
          </p:cNvPr>
          <p:cNvSpPr/>
          <p:nvPr/>
        </p:nvSpPr>
        <p:spPr>
          <a:xfrm>
            <a:off x="3103496" y="5074532"/>
            <a:ext cx="1371600"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b="1" dirty="0">
                <a:solidFill>
                  <a:schemeClr val="bg1"/>
                </a:solidFill>
              </a:rPr>
              <a:t>Trained Database</a:t>
            </a:r>
          </a:p>
        </p:txBody>
      </p:sp>
      <p:sp>
        <p:nvSpPr>
          <p:cNvPr id="14" name="Rectangle 13">
            <a:extLst>
              <a:ext uri="{FF2B5EF4-FFF2-40B4-BE49-F238E27FC236}">
                <a16:creationId xmlns:a16="http://schemas.microsoft.com/office/drawing/2014/main" id="{C3A1F62C-05CB-470A-B9AF-B0B81DD78A70}"/>
              </a:ext>
            </a:extLst>
          </p:cNvPr>
          <p:cNvSpPr/>
          <p:nvPr/>
        </p:nvSpPr>
        <p:spPr>
          <a:xfrm>
            <a:off x="7446896" y="4536851"/>
            <a:ext cx="1975296"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600" b="1" dirty="0">
                <a:solidFill>
                  <a:schemeClr val="bg1"/>
                </a:solidFill>
              </a:rPr>
              <a:t>Convolution Neural Network</a:t>
            </a:r>
          </a:p>
        </p:txBody>
      </p:sp>
      <p:sp>
        <p:nvSpPr>
          <p:cNvPr id="15" name="Down Arrow 17">
            <a:extLst>
              <a:ext uri="{FF2B5EF4-FFF2-40B4-BE49-F238E27FC236}">
                <a16:creationId xmlns:a16="http://schemas.microsoft.com/office/drawing/2014/main" id="{E36FD554-B9B6-4DF0-9697-8939EE30F737}"/>
              </a:ext>
            </a:extLst>
          </p:cNvPr>
          <p:cNvSpPr/>
          <p:nvPr/>
        </p:nvSpPr>
        <p:spPr>
          <a:xfrm>
            <a:off x="5874362" y="2752284"/>
            <a:ext cx="76200" cy="304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6" name="Down Arrow 18">
            <a:extLst>
              <a:ext uri="{FF2B5EF4-FFF2-40B4-BE49-F238E27FC236}">
                <a16:creationId xmlns:a16="http://schemas.microsoft.com/office/drawing/2014/main" id="{99B020B1-A385-45C0-87EF-0DAFF44E32D2}"/>
              </a:ext>
            </a:extLst>
          </p:cNvPr>
          <p:cNvSpPr/>
          <p:nvPr/>
        </p:nvSpPr>
        <p:spPr>
          <a:xfrm>
            <a:off x="5859953" y="3839862"/>
            <a:ext cx="85802" cy="33759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7" name="Down Arrow 21">
            <a:extLst>
              <a:ext uri="{FF2B5EF4-FFF2-40B4-BE49-F238E27FC236}">
                <a16:creationId xmlns:a16="http://schemas.microsoft.com/office/drawing/2014/main" id="{26A2C915-0C08-4032-A51D-52B38BC23E63}"/>
              </a:ext>
            </a:extLst>
          </p:cNvPr>
          <p:cNvSpPr/>
          <p:nvPr/>
        </p:nvSpPr>
        <p:spPr>
          <a:xfrm>
            <a:off x="5846696" y="4845932"/>
            <a:ext cx="76200" cy="304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Down Arrow 22">
            <a:extLst>
              <a:ext uri="{FF2B5EF4-FFF2-40B4-BE49-F238E27FC236}">
                <a16:creationId xmlns:a16="http://schemas.microsoft.com/office/drawing/2014/main" id="{70A67EA9-8988-4491-9D11-594E9B52E3BC}"/>
              </a:ext>
            </a:extLst>
          </p:cNvPr>
          <p:cNvSpPr/>
          <p:nvPr/>
        </p:nvSpPr>
        <p:spPr>
          <a:xfrm>
            <a:off x="5846696" y="5760332"/>
            <a:ext cx="76200" cy="381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Down Arrow 31">
            <a:extLst>
              <a:ext uri="{FF2B5EF4-FFF2-40B4-BE49-F238E27FC236}">
                <a16:creationId xmlns:a16="http://schemas.microsoft.com/office/drawing/2014/main" id="{231C0C21-A40A-497C-A53F-84E5F90ED123}"/>
              </a:ext>
            </a:extLst>
          </p:cNvPr>
          <p:cNvSpPr/>
          <p:nvPr/>
        </p:nvSpPr>
        <p:spPr>
          <a:xfrm>
            <a:off x="7980296" y="5276162"/>
            <a:ext cx="83478" cy="116997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1" name="Left Arrow 33">
            <a:extLst>
              <a:ext uri="{FF2B5EF4-FFF2-40B4-BE49-F238E27FC236}">
                <a16:creationId xmlns:a16="http://schemas.microsoft.com/office/drawing/2014/main" id="{A43E27A4-278D-496A-A28A-A9F0915D826A}"/>
              </a:ext>
            </a:extLst>
          </p:cNvPr>
          <p:cNvSpPr/>
          <p:nvPr/>
        </p:nvSpPr>
        <p:spPr>
          <a:xfrm>
            <a:off x="6608696" y="6369932"/>
            <a:ext cx="1447800" cy="762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3" name="Right Arrow 34">
            <a:extLst>
              <a:ext uri="{FF2B5EF4-FFF2-40B4-BE49-F238E27FC236}">
                <a16:creationId xmlns:a16="http://schemas.microsoft.com/office/drawing/2014/main" id="{21EAAB31-71C2-4FCC-B599-96FCE7B56E6A}"/>
              </a:ext>
            </a:extLst>
          </p:cNvPr>
          <p:cNvSpPr/>
          <p:nvPr/>
        </p:nvSpPr>
        <p:spPr>
          <a:xfrm>
            <a:off x="4475096" y="5379332"/>
            <a:ext cx="762000" cy="76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5" name="U-Turn Arrow 37">
            <a:extLst>
              <a:ext uri="{FF2B5EF4-FFF2-40B4-BE49-F238E27FC236}">
                <a16:creationId xmlns:a16="http://schemas.microsoft.com/office/drawing/2014/main" id="{6ED4BBC9-91EB-4E26-AA70-CF861A030A6A}"/>
              </a:ext>
            </a:extLst>
          </p:cNvPr>
          <p:cNvSpPr/>
          <p:nvPr/>
        </p:nvSpPr>
        <p:spPr>
          <a:xfrm>
            <a:off x="6604843" y="4330940"/>
            <a:ext cx="2178122" cy="277402"/>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solidFill>
                <a:schemeClr val="tx1"/>
              </a:solidFill>
            </a:endParaRPr>
          </a:p>
        </p:txBody>
      </p:sp>
      <p:sp>
        <p:nvSpPr>
          <p:cNvPr id="97" name="Rectangle 96">
            <a:extLst>
              <a:ext uri="{FF2B5EF4-FFF2-40B4-BE49-F238E27FC236}">
                <a16:creationId xmlns:a16="http://schemas.microsoft.com/office/drawing/2014/main" id="{999A0361-9D2D-4ED7-BE65-75068CEA1DB6}"/>
              </a:ext>
            </a:extLst>
          </p:cNvPr>
          <p:cNvSpPr/>
          <p:nvPr/>
        </p:nvSpPr>
        <p:spPr>
          <a:xfrm>
            <a:off x="5250278" y="6165345"/>
            <a:ext cx="13716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400" b="1" dirty="0">
                <a:solidFill>
                  <a:schemeClr val="bg1"/>
                </a:solidFill>
              </a:rPr>
              <a:t>Final Output</a:t>
            </a:r>
          </a:p>
          <a:p>
            <a:pPr algn="ctr"/>
            <a:r>
              <a:rPr lang="en-US" sz="1400" b="1" dirty="0">
                <a:solidFill>
                  <a:schemeClr val="bg1"/>
                </a:solidFill>
              </a:rPr>
              <a:t>(Display</a:t>
            </a:r>
            <a:r>
              <a:rPr lang="en-US" b="1" dirty="0">
                <a:solidFill>
                  <a:schemeClr val="bg1"/>
                </a:solidFill>
              </a:rPr>
              <a:t>)</a:t>
            </a:r>
          </a:p>
        </p:txBody>
      </p:sp>
      <p:sp>
        <p:nvSpPr>
          <p:cNvPr id="99" name="Arrow: Down 98">
            <a:extLst>
              <a:ext uri="{FF2B5EF4-FFF2-40B4-BE49-F238E27FC236}">
                <a16:creationId xmlns:a16="http://schemas.microsoft.com/office/drawing/2014/main" id="{F0018DC2-0407-4E0C-A1E1-41A7AB695663}"/>
              </a:ext>
            </a:extLst>
          </p:cNvPr>
          <p:cNvSpPr/>
          <p:nvPr/>
        </p:nvSpPr>
        <p:spPr>
          <a:xfrm>
            <a:off x="5900036" y="1705073"/>
            <a:ext cx="45719" cy="304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42987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33770-A596-411D-A902-78E3BED4D7C2}"/>
              </a:ext>
            </a:extLst>
          </p:cNvPr>
          <p:cNvSpPr>
            <a:spLocks noGrp="1"/>
          </p:cNvSpPr>
          <p:nvPr>
            <p:ph type="ctrTitle"/>
          </p:nvPr>
        </p:nvSpPr>
        <p:spPr>
          <a:xfrm>
            <a:off x="1595269" y="115910"/>
            <a:ext cx="9001462" cy="1307676"/>
          </a:xfrm>
        </p:spPr>
        <p:txBody>
          <a:bodyPr>
            <a:normAutofit/>
          </a:bodyPr>
          <a:lstStyle/>
          <a:p>
            <a:r>
              <a:rPr lang="en-US" sz="4000" dirty="0"/>
              <a:t>Steps involved in FACe recognition</a:t>
            </a:r>
          </a:p>
        </p:txBody>
      </p:sp>
      <p:sp>
        <p:nvSpPr>
          <p:cNvPr id="3" name="Subtitle 2">
            <a:extLst>
              <a:ext uri="{FF2B5EF4-FFF2-40B4-BE49-F238E27FC236}">
                <a16:creationId xmlns:a16="http://schemas.microsoft.com/office/drawing/2014/main" id="{731D033B-D197-4479-822F-9A61DF4A5247}"/>
              </a:ext>
            </a:extLst>
          </p:cNvPr>
          <p:cNvSpPr>
            <a:spLocks noGrp="1"/>
          </p:cNvSpPr>
          <p:nvPr>
            <p:ph type="subTitle" idx="1"/>
          </p:nvPr>
        </p:nvSpPr>
        <p:spPr>
          <a:xfrm>
            <a:off x="0" y="1287887"/>
            <a:ext cx="12191999" cy="5756857"/>
          </a:xfrm>
        </p:spPr>
        <p:txBody>
          <a:bodyPr/>
          <a:lstStyle/>
          <a:p>
            <a:pPr algn="l" fontAlgn="base">
              <a:buFont typeface="Arial" panose="020B0604020202020204" pitchFamily="34" charset="0"/>
              <a:buChar char="•"/>
            </a:pPr>
            <a:r>
              <a:rPr lang="en-US" b="0" i="0" u="sng" dirty="0">
                <a:effectLst/>
                <a:latin typeface="Times New Roman" panose="02020603050405020304" pitchFamily="18" charset="0"/>
                <a:cs typeface="Times New Roman" panose="02020603050405020304" pitchFamily="18" charset="0"/>
              </a:rPr>
              <a:t>Detect faces </a:t>
            </a:r>
            <a:r>
              <a:rPr lang="en-US" b="0" i="0" dirty="0">
                <a:effectLst/>
                <a:latin typeface="Times New Roman" panose="02020603050405020304" pitchFamily="18" charset="0"/>
                <a:cs typeface="Times New Roman" panose="02020603050405020304" pitchFamily="18" charset="0"/>
              </a:rPr>
              <a:t>: When given a frame/video, the CNN algorithm first detects for faces in each frame. </a:t>
            </a:r>
          </a:p>
          <a:p>
            <a:pPr algn="l" fontAlgn="base">
              <a:buFont typeface="Arial" panose="020B0604020202020204" pitchFamily="34" charset="0"/>
              <a:buChar char="•"/>
            </a:pPr>
            <a:r>
              <a:rPr lang="en-US" b="0" i="0" u="sng" dirty="0">
                <a:effectLst/>
                <a:latin typeface="Times New Roman" panose="02020603050405020304" pitchFamily="18" charset="0"/>
                <a:cs typeface="Times New Roman" panose="02020603050405020304" pitchFamily="18" charset="0"/>
              </a:rPr>
              <a:t>Classify into Male/Female </a:t>
            </a:r>
            <a:r>
              <a:rPr lang="en-US" b="0" i="0" dirty="0">
                <a:effectLst/>
                <a:latin typeface="Times New Roman" panose="02020603050405020304" pitchFamily="18" charset="0"/>
                <a:cs typeface="Times New Roman" panose="02020603050405020304" pitchFamily="18" charset="0"/>
              </a:rPr>
              <a:t>: Once it finds faces in the frame, the </a:t>
            </a:r>
            <a:r>
              <a:rPr lang="en-US" dirty="0">
                <a:effectLst/>
                <a:latin typeface="Times New Roman" panose="02020603050405020304" pitchFamily="18" charset="0"/>
                <a:cs typeface="Times New Roman" panose="02020603050405020304" pitchFamily="18" charset="0"/>
              </a:rPr>
              <a:t>features of the faces are extracted, and the gender is determined using second layer of CNN.</a:t>
            </a:r>
            <a:endParaRPr lang="en-US" b="0" i="0" dirty="0">
              <a:effectLst/>
              <a:latin typeface="Times New Roman" panose="02020603050405020304" pitchFamily="18" charset="0"/>
              <a:cs typeface="Times New Roman" panose="02020603050405020304" pitchFamily="18" charset="0"/>
            </a:endParaRPr>
          </a:p>
          <a:p>
            <a:pPr algn="l" fontAlgn="base">
              <a:buFont typeface="Arial" panose="020B0604020202020204" pitchFamily="34" charset="0"/>
              <a:buChar char="•"/>
            </a:pPr>
            <a:r>
              <a:rPr lang="en-US" b="0" i="0" u="sng" dirty="0">
                <a:effectLst/>
                <a:latin typeface="Times New Roman" panose="02020603050405020304" pitchFamily="18" charset="0"/>
                <a:cs typeface="Times New Roman" panose="02020603050405020304" pitchFamily="18" charset="0"/>
              </a:rPr>
              <a:t>Classify into one of the 8 age ranges </a:t>
            </a:r>
            <a:r>
              <a:rPr lang="en-US" b="0" i="0" dirty="0">
                <a:effectLst/>
                <a:latin typeface="Times New Roman" panose="02020603050405020304" pitchFamily="18" charset="0"/>
                <a:cs typeface="Times New Roman" panose="02020603050405020304" pitchFamily="18" charset="0"/>
              </a:rPr>
              <a:t>:In the third layer of CNN, th</a:t>
            </a:r>
            <a:r>
              <a:rPr lang="en-US" dirty="0">
                <a:effectLst/>
                <a:latin typeface="Times New Roman" panose="02020603050405020304" pitchFamily="18" charset="0"/>
                <a:cs typeface="Times New Roman" panose="02020603050405020304" pitchFamily="18" charset="0"/>
              </a:rPr>
              <a:t>e age of the faces is determined and falls under either of the 8 age ranges</a:t>
            </a:r>
            <a:r>
              <a:rPr lang="en-US" sz="2000" dirty="0">
                <a:effectLst/>
                <a:latin typeface="Times New Roman" panose="02020603050405020304" pitchFamily="18" charset="0"/>
                <a:cs typeface="Times New Roman" panose="02020603050405020304" pitchFamily="18" charset="0"/>
              </a:rPr>
              <a:t> </a:t>
            </a:r>
            <a:r>
              <a:rPr lang="en-US" sz="2000" dirty="0"/>
              <a:t>[</a:t>
            </a:r>
            <a:r>
              <a:rPr lang="en-US" sz="2000" dirty="0">
                <a:effectLst/>
              </a:rPr>
              <a:t> (0 – 2), (4 – 6), (8 – 12), (15 – 20), (25 – 32), (38 – 43), (48 – 53), (60 – 100)]</a:t>
            </a:r>
            <a:r>
              <a:rPr lang="en-US" sz="2000" dirty="0"/>
              <a:t> </a:t>
            </a:r>
            <a:endParaRPr lang="en-US" b="0" i="0" dirty="0">
              <a:effectLst/>
              <a:latin typeface="Times New Roman" panose="02020603050405020304" pitchFamily="18" charset="0"/>
              <a:cs typeface="Times New Roman" panose="02020603050405020304" pitchFamily="18" charset="0"/>
            </a:endParaRPr>
          </a:p>
          <a:p>
            <a:pPr algn="l" fontAlgn="base">
              <a:buFont typeface="Arial" panose="020B0604020202020204" pitchFamily="34" charset="0"/>
              <a:buChar char="•"/>
            </a:pPr>
            <a:r>
              <a:rPr lang="en-US" b="0" i="0" u="sng" dirty="0">
                <a:effectLst/>
                <a:latin typeface="Times New Roman" panose="02020603050405020304" pitchFamily="18" charset="0"/>
                <a:cs typeface="Times New Roman" panose="02020603050405020304" pitchFamily="18" charset="0"/>
              </a:rPr>
              <a:t>Put the results on the frame and display it </a:t>
            </a:r>
            <a:r>
              <a:rPr lang="en-US" b="0" i="0" dirty="0">
                <a:effectLst/>
                <a:latin typeface="Times New Roman" panose="02020603050405020304" pitchFamily="18" charset="0"/>
                <a:cs typeface="Times New Roman" panose="02020603050405020304" pitchFamily="18" charset="0"/>
              </a:rPr>
              <a:t>: the result is displayed on the frame containin</a:t>
            </a:r>
            <a:r>
              <a:rPr lang="en-US" dirty="0">
                <a:effectLst/>
                <a:latin typeface="Times New Roman" panose="02020603050405020304" pitchFamily="18" charset="0"/>
                <a:cs typeface="Times New Roman" panose="02020603050405020304" pitchFamily="18" charset="0"/>
              </a:rPr>
              <a:t>g the age range and gender using OpenCV. The resulting frame consists of a square box around the faces with the estimated gender and age. </a:t>
            </a:r>
          </a:p>
          <a:p>
            <a:pPr algn="l" fontAlgn="base"/>
            <a:endParaRPr lang="en-US"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97257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396</TotalTime>
  <Words>2292</Words>
  <Application>Microsoft Office PowerPoint</Application>
  <PresentationFormat>Widescreen</PresentationFormat>
  <Paragraphs>118</Paragraphs>
  <Slides>17</Slides>
  <Notes>0</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Bookman Old Style</vt:lpstr>
      <vt:lpstr>Calibri</vt:lpstr>
      <vt:lpstr>Georgia</vt:lpstr>
      <vt:lpstr>Rockwell</vt:lpstr>
      <vt:lpstr>Times New Roman</vt:lpstr>
      <vt:lpstr>Wingdings</vt:lpstr>
      <vt:lpstr>Wingdings 2</vt:lpstr>
      <vt:lpstr>Damask</vt:lpstr>
      <vt:lpstr>   Gayatri vidya parishad college of engineering(a) Department of computer science engineering  Gender and age classification using machine learning</vt:lpstr>
      <vt:lpstr>Table of contents</vt:lpstr>
      <vt:lpstr>ABSTRACT</vt:lpstr>
      <vt:lpstr>introduction</vt:lpstr>
      <vt:lpstr>Technologies used</vt:lpstr>
      <vt:lpstr>2. Convolutional neural networks(cnn) </vt:lpstr>
      <vt:lpstr>3. TensorFlow</vt:lpstr>
      <vt:lpstr>Flow chart</vt:lpstr>
      <vt:lpstr>Steps involved in FACe recognition</vt:lpstr>
      <vt:lpstr>procedure</vt:lpstr>
      <vt:lpstr>Procedure(cont.)</vt:lpstr>
      <vt:lpstr>applications</vt:lpstr>
      <vt:lpstr>Expected result  </vt:lpstr>
      <vt:lpstr>Video output</vt:lpstr>
      <vt:lpstr>conclusion</vt:lpstr>
      <vt:lpstr>Future scope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Gayatri vidya parishad college of engineering(a) branch: cse  Gender and age classification using machine learning</dc:title>
  <dc:creator>harshinee96@gmail.com</dc:creator>
  <cp:lastModifiedBy>NEMANI. MURTHY</cp:lastModifiedBy>
  <cp:revision>18</cp:revision>
  <dcterms:created xsi:type="dcterms:W3CDTF">2020-07-19T15:48:41Z</dcterms:created>
  <dcterms:modified xsi:type="dcterms:W3CDTF">2020-11-11T04:39:42Z</dcterms:modified>
</cp:coreProperties>
</file>

<file path=docProps/thumbnail.jpeg>
</file>